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45"/>
  </p:handoutMasterIdLst>
  <p:sldIdLst>
    <p:sldId id="258" r:id="rId5"/>
    <p:sldId id="269" r:id="rId6"/>
    <p:sldId id="268" r:id="rId7"/>
    <p:sldId id="272" r:id="rId8"/>
    <p:sldId id="273" r:id="rId9"/>
    <p:sldId id="274" r:id="rId10"/>
    <p:sldId id="277" r:id="rId11"/>
    <p:sldId id="275" r:id="rId12"/>
    <p:sldId id="282" r:id="rId13"/>
    <p:sldId id="276" r:id="rId14"/>
    <p:sldId id="283" r:id="rId15"/>
    <p:sldId id="295" r:id="rId16"/>
    <p:sldId id="284" r:id="rId17"/>
    <p:sldId id="279" r:id="rId18"/>
    <p:sldId id="285" r:id="rId19"/>
    <p:sldId id="280" r:id="rId20"/>
    <p:sldId id="286" r:id="rId21"/>
    <p:sldId id="287" r:id="rId22"/>
    <p:sldId id="288" r:id="rId23"/>
    <p:sldId id="289" r:id="rId24"/>
    <p:sldId id="290" r:id="rId25"/>
    <p:sldId id="291" r:id="rId26"/>
    <p:sldId id="292" r:id="rId27"/>
    <p:sldId id="297" r:id="rId28"/>
    <p:sldId id="293" r:id="rId29"/>
    <p:sldId id="294" r:id="rId30"/>
    <p:sldId id="299" r:id="rId31"/>
    <p:sldId id="300" r:id="rId32"/>
    <p:sldId id="301" r:id="rId33"/>
    <p:sldId id="306" r:id="rId34"/>
    <p:sldId id="302" r:id="rId35"/>
    <p:sldId id="307" r:id="rId36"/>
    <p:sldId id="308" r:id="rId37"/>
    <p:sldId id="309" r:id="rId38"/>
    <p:sldId id="310" r:id="rId39"/>
    <p:sldId id="311" r:id="rId40"/>
    <p:sldId id="312" r:id="rId41"/>
    <p:sldId id="313" r:id="rId42"/>
    <p:sldId id="314" r:id="rId43"/>
    <p:sldId id="262" r:id="rId4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3488"/>
    <a:srgbClr val="DA3B7B"/>
    <a:srgbClr val="F7B206"/>
    <a:srgbClr val="DCD6F7"/>
    <a:srgbClr val="E721B3"/>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95" autoAdjust="0"/>
    <p:restoredTop sz="94660"/>
  </p:normalViewPr>
  <p:slideViewPr>
    <p:cSldViewPr snapToGrid="0">
      <p:cViewPr>
        <p:scale>
          <a:sx n="78" d="100"/>
          <a:sy n="78" d="100"/>
        </p:scale>
        <p:origin x="974" y="274"/>
      </p:cViewPr>
      <p:guideLst/>
    </p:cSldViewPr>
  </p:slid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59187197-227D-4DB4-8B56-E38D0111CA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36032C5-2DCC-44DD-B42D-68986AE2671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FF5B80-4031-47B8-B2EA-8EB6BF18D0E4}" type="datetimeFigureOut">
              <a:rPr lang="nl-NL" smtClean="0"/>
              <a:t>18-1-2023</a:t>
            </a:fld>
            <a:endParaRPr lang="nl-NL"/>
          </a:p>
        </p:txBody>
      </p:sp>
      <p:sp>
        <p:nvSpPr>
          <p:cNvPr id="4" name="Tijdelijke aanduiding voor voettekst 3">
            <a:extLst>
              <a:ext uri="{FF2B5EF4-FFF2-40B4-BE49-F238E27FC236}">
                <a16:creationId xmlns:a16="http://schemas.microsoft.com/office/drawing/2014/main" id="{D37836C7-3B32-4B1F-8A67-E5AC8A9868D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3A14F168-4EA3-42B4-B52E-44F4257AF95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FE322F-7D11-465F-9C46-6358A0238660}" type="slidenum">
              <a:rPr lang="nl-NL" smtClean="0"/>
              <a:t>‹nr.›</a:t>
            </a:fld>
            <a:endParaRPr lang="nl-NL"/>
          </a:p>
        </p:txBody>
      </p:sp>
    </p:spTree>
    <p:extLst>
      <p:ext uri="{BB962C8B-B14F-4D97-AF65-F5344CB8AC3E}">
        <p14:creationId xmlns:p14="http://schemas.microsoft.com/office/powerpoint/2010/main" val="1316066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 met titel en ondertitel + foto">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0754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 met 2 afbeeldingen en tek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0287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 met teks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1197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 met 1 afbeelding en tek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4397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 links tekst rechts foto">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9326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alpha val="20000"/>
          </a:srgb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358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b="1" kern="1200">
          <a:solidFill>
            <a:srgbClr val="7030A0"/>
          </a:solidFill>
          <a:latin typeface="Abadi" panose="020B0604020104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7030A0"/>
          </a:solidFill>
          <a:latin typeface="Abadi" panose="020B06040201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7030A0"/>
          </a:solidFill>
          <a:latin typeface="Abadi" panose="020B06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030A0"/>
          </a:solidFill>
          <a:latin typeface="Abadi" panose="020B06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7030A0"/>
          </a:solidFill>
          <a:latin typeface="Abadi" panose="020B06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7030A0"/>
          </a:solidFill>
          <a:latin typeface="Abadi" panose="020B06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0EE91C5-1B77-1D4E-B5F6-F36548F7C4C4}"/>
              </a:ext>
            </a:extLst>
          </p:cNvPr>
          <p:cNvSpPr/>
          <p:nvPr/>
        </p:nvSpPr>
        <p:spPr>
          <a:xfrm>
            <a:off x="954156" y="0"/>
            <a:ext cx="11237843" cy="5155096"/>
          </a:xfrm>
          <a:prstGeom prst="rect">
            <a:avLst/>
          </a:prstGeom>
          <a:solidFill>
            <a:srgbClr val="DA3B7B">
              <a:alpha val="7482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Oval 4">
            <a:extLst>
              <a:ext uri="{FF2B5EF4-FFF2-40B4-BE49-F238E27FC236}">
                <a16:creationId xmlns:a16="http://schemas.microsoft.com/office/drawing/2014/main" id="{954A008A-9A63-8A4F-B6CC-1EE05C4C7C80}"/>
              </a:ext>
            </a:extLst>
          </p:cNvPr>
          <p:cNvSpPr/>
          <p:nvPr/>
        </p:nvSpPr>
        <p:spPr>
          <a:xfrm>
            <a:off x="-1340081" y="-597207"/>
            <a:ext cx="6765522" cy="6141906"/>
          </a:xfrm>
          <a:prstGeom prst="ellipse">
            <a:avLst/>
          </a:prstGeom>
          <a:blipFill>
            <a:blip r:embed="rId2">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Picture 7" descr="Text&#10;&#10;Description automatically generated with medium confidence">
            <a:extLst>
              <a:ext uri="{FF2B5EF4-FFF2-40B4-BE49-F238E27FC236}">
                <a16:creationId xmlns:a16="http://schemas.microsoft.com/office/drawing/2014/main" id="{823B6CD7-57F6-9E4F-89E7-B0DD659E6F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4012" y="5544699"/>
            <a:ext cx="3716130" cy="858585"/>
          </a:xfrm>
          <a:prstGeom prst="rect">
            <a:avLst/>
          </a:prstGeom>
        </p:spPr>
      </p:pic>
      <p:sp>
        <p:nvSpPr>
          <p:cNvPr id="9" name="Oval 8">
            <a:extLst>
              <a:ext uri="{FF2B5EF4-FFF2-40B4-BE49-F238E27FC236}">
                <a16:creationId xmlns:a16="http://schemas.microsoft.com/office/drawing/2014/main" id="{E8282619-1784-1442-ADEB-302062EA0753}"/>
              </a:ext>
            </a:extLst>
          </p:cNvPr>
          <p:cNvSpPr/>
          <p:nvPr/>
        </p:nvSpPr>
        <p:spPr>
          <a:xfrm>
            <a:off x="2884340" y="2790383"/>
            <a:ext cx="3307298" cy="3307298"/>
          </a:xfrm>
          <a:prstGeom prst="ellipse">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pic>
        <p:nvPicPr>
          <p:cNvPr id="4" name="Picture 3" descr="Diagram&#10;&#10;Description automatically generated with medium confidence">
            <a:extLst>
              <a:ext uri="{FF2B5EF4-FFF2-40B4-BE49-F238E27FC236}">
                <a16:creationId xmlns:a16="http://schemas.microsoft.com/office/drawing/2014/main" id="{CD999180-6655-7D41-B427-C8CDAE43B9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74877" y="-122245"/>
            <a:ext cx="1743323" cy="1743323"/>
          </a:xfrm>
          <a:prstGeom prst="rect">
            <a:avLst/>
          </a:prstGeom>
        </p:spPr>
      </p:pic>
      <p:sp>
        <p:nvSpPr>
          <p:cNvPr id="3" name="Tekstvak 5">
            <a:extLst>
              <a:ext uri="{FF2B5EF4-FFF2-40B4-BE49-F238E27FC236}">
                <a16:creationId xmlns:a16="http://schemas.microsoft.com/office/drawing/2014/main" id="{BE049665-5341-52F1-8AA2-A485CF58F7E3}"/>
              </a:ext>
            </a:extLst>
          </p:cNvPr>
          <p:cNvSpPr txBox="1"/>
          <p:nvPr/>
        </p:nvSpPr>
        <p:spPr>
          <a:xfrm>
            <a:off x="5986999" y="811033"/>
            <a:ext cx="5903844" cy="321512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nl-NL" sz="4800" b="1" dirty="0">
                <a:solidFill>
                  <a:srgbClr val="FFFFFF"/>
                </a:solidFill>
                <a:effectLst/>
                <a:latin typeface="Bahnschrift Light" panose="020B0502040204020203" pitchFamily="34" charset="0"/>
                <a:ea typeface="Calibri" panose="020F0502020204030204" pitchFamily="34" charset="0"/>
                <a:cs typeface="Calibri" panose="020F0502020204030204" pitchFamily="34" charset="0"/>
              </a:rPr>
              <a:t>KIJKEN WORDT ZIEN</a:t>
            </a:r>
          </a:p>
          <a:p>
            <a:pPr algn="ctr"/>
            <a:endParaRPr lang="nl-NL" sz="4800" b="1" dirty="0">
              <a:solidFill>
                <a:srgbClr val="FFFFFF"/>
              </a:solidFill>
              <a:effectLst/>
              <a:latin typeface="Bahnschrift Light" panose="020B0502040204020203" pitchFamily="34" charset="0"/>
              <a:ea typeface="Calibri" panose="020F0502020204030204" pitchFamily="34" charset="0"/>
              <a:cs typeface="Calibri" panose="020F0502020204030204" pitchFamily="34" charset="0"/>
            </a:endParaRPr>
          </a:p>
          <a:p>
            <a:pPr algn="ctr"/>
            <a:r>
              <a:rPr lang="nl-NL" sz="4800" b="1" dirty="0">
                <a:solidFill>
                  <a:srgbClr val="FFFFFF"/>
                </a:solidFill>
                <a:effectLst/>
                <a:latin typeface="Bahnschrift Light" panose="020B0502040204020203" pitchFamily="34" charset="0"/>
                <a:ea typeface="Calibri" panose="020F0502020204030204" pitchFamily="34" charset="0"/>
                <a:cs typeface="Calibri" panose="020F0502020204030204" pitchFamily="34" charset="0"/>
              </a:rPr>
              <a:t>Op weg met Maria Magdalena</a:t>
            </a:r>
          </a:p>
        </p:txBody>
      </p:sp>
      <p:sp>
        <p:nvSpPr>
          <p:cNvPr id="7" name="Tekstvak 9">
            <a:extLst>
              <a:ext uri="{FF2B5EF4-FFF2-40B4-BE49-F238E27FC236}">
                <a16:creationId xmlns:a16="http://schemas.microsoft.com/office/drawing/2014/main" id="{C2A5A049-603C-569E-3DA5-6FA200DA8649}"/>
              </a:ext>
            </a:extLst>
          </p:cNvPr>
          <p:cNvSpPr txBox="1"/>
          <p:nvPr/>
        </p:nvSpPr>
        <p:spPr>
          <a:xfrm>
            <a:off x="5638078" y="4132067"/>
            <a:ext cx="6890481" cy="15875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nl-NL" sz="24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Door: </a:t>
            </a:r>
          </a:p>
          <a:p>
            <a:pPr algn="ctr"/>
            <a:r>
              <a:rPr lang="nl-NL" sz="24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Gerdine Kaashoek &amp; Marja de </a:t>
            </a:r>
            <a:r>
              <a:rPr lang="nl-NL" sz="2400" b="1" dirty="0" err="1">
                <a:solidFill>
                  <a:srgbClr val="FFFFFF"/>
                </a:solidFill>
                <a:effectLst/>
                <a:latin typeface="Calibri" panose="020F0502020204030204" pitchFamily="34" charset="0"/>
                <a:ea typeface="Calibri" panose="020F0502020204030204" pitchFamily="34" charset="0"/>
                <a:cs typeface="Calibri" panose="020F0502020204030204" pitchFamily="34" charset="0"/>
              </a:rPr>
              <a:t>Kruijf</a:t>
            </a:r>
            <a:endParaRPr lang="nl-NL" sz="2400" b="1" dirty="0">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 name="Tekstvak 5">
            <a:extLst>
              <a:ext uri="{FF2B5EF4-FFF2-40B4-BE49-F238E27FC236}">
                <a16:creationId xmlns:a16="http://schemas.microsoft.com/office/drawing/2014/main" id="{D75B5B1D-6C6D-D6FE-2441-7312543ED3C4}"/>
              </a:ext>
            </a:extLst>
          </p:cNvPr>
          <p:cNvSpPr txBox="1"/>
          <p:nvPr/>
        </p:nvSpPr>
        <p:spPr>
          <a:xfrm>
            <a:off x="2451820" y="3587899"/>
            <a:ext cx="4172338" cy="321512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nl-NL" sz="4800" b="1" dirty="0">
                <a:solidFill>
                  <a:srgbClr val="FFFFFF"/>
                </a:solidFill>
                <a:effectLst/>
                <a:latin typeface="Bahnschrift Light" panose="020B0502040204020203" pitchFamily="34" charset="0"/>
                <a:ea typeface="Calibri" panose="020F0502020204030204" pitchFamily="34" charset="0"/>
                <a:cs typeface="Calibri" panose="020F0502020204030204" pitchFamily="34" charset="0"/>
              </a:rPr>
              <a:t>PAAS</a:t>
            </a:r>
          </a:p>
          <a:p>
            <a:pPr algn="ctr"/>
            <a:r>
              <a:rPr lang="nl-NL" sz="4800" b="1" dirty="0">
                <a:solidFill>
                  <a:srgbClr val="FFFFFF"/>
                </a:solidFill>
                <a:effectLst/>
                <a:latin typeface="Bahnschrift Light" panose="020B0502040204020203" pitchFamily="34" charset="0"/>
                <a:ea typeface="Calibri" panose="020F0502020204030204" pitchFamily="34" charset="0"/>
                <a:cs typeface="Calibri" panose="020F0502020204030204" pitchFamily="34" charset="0"/>
              </a:rPr>
              <a:t>LITURGIE</a:t>
            </a:r>
          </a:p>
        </p:txBody>
      </p:sp>
    </p:spTree>
    <p:extLst>
      <p:ext uri="{BB962C8B-B14F-4D97-AF65-F5344CB8AC3E}">
        <p14:creationId xmlns:p14="http://schemas.microsoft.com/office/powerpoint/2010/main" val="1296735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6" y="1505837"/>
            <a:ext cx="7167473" cy="584775"/>
          </a:xfrm>
          <a:prstGeom prst="rect">
            <a:avLst/>
          </a:prstGeom>
          <a:noFill/>
        </p:spPr>
        <p:txBody>
          <a:bodyPr wrap="square" rtlCol="0">
            <a:spAutoFit/>
          </a:bodyPr>
          <a:lstStyle/>
          <a:p>
            <a:r>
              <a:rPr lang="nl-NL" sz="3200" b="1" dirty="0">
                <a:solidFill>
                  <a:srgbClr val="5E3488"/>
                </a:solidFill>
              </a:rPr>
              <a:t>Schriftlezing - Mattheus 17:22-23</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426205"/>
            <a:ext cx="7906945" cy="1477328"/>
          </a:xfrm>
          <a:prstGeom prst="rect">
            <a:avLst/>
          </a:prstGeom>
          <a:noFill/>
        </p:spPr>
        <p:txBody>
          <a:bodyPr wrap="square" rtlCol="0">
            <a:spAutoFit/>
          </a:bodyPr>
          <a:lstStyle/>
          <a:p>
            <a:r>
              <a:rPr lang="nl-NL" dirty="0">
                <a:solidFill>
                  <a:srgbClr val="5E3488"/>
                </a:solidFill>
              </a:rPr>
              <a:t>22. Toen zij in Galilea verbleven, zei Jezus tegen hen: De Zoon des mensen zal overgeleverd worden in de handen van mensen. </a:t>
            </a:r>
          </a:p>
          <a:p>
            <a:r>
              <a:rPr lang="nl-NL" dirty="0">
                <a:solidFill>
                  <a:srgbClr val="5E3488"/>
                </a:solidFill>
              </a:rPr>
              <a:t>23. En zij zullen Hem doden, maar op de derde dag zal Hij opgewekt worden. En zij werden erg bedroefd.</a:t>
            </a:r>
          </a:p>
          <a:p>
            <a:endParaRPr lang="nl-NL"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923137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848956"/>
            <a:ext cx="5671930" cy="584775"/>
          </a:xfrm>
          <a:prstGeom prst="rect">
            <a:avLst/>
          </a:prstGeom>
          <a:noFill/>
        </p:spPr>
        <p:txBody>
          <a:bodyPr wrap="square" rtlCol="0">
            <a:spAutoFit/>
          </a:bodyPr>
          <a:lstStyle/>
          <a:p>
            <a:r>
              <a:rPr lang="nl-NL" sz="3200" b="1" dirty="0">
                <a:solidFill>
                  <a:srgbClr val="5E3488"/>
                </a:solidFill>
              </a:rPr>
              <a:t>Gedicht - De kruisweg</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581647"/>
            <a:ext cx="10355681" cy="4524315"/>
          </a:xfrm>
          <a:prstGeom prst="rect">
            <a:avLst/>
          </a:prstGeom>
          <a:noFill/>
        </p:spPr>
        <p:txBody>
          <a:bodyPr wrap="square" rtlCol="0">
            <a:spAutoFit/>
          </a:bodyPr>
          <a:lstStyle/>
          <a:p>
            <a:pPr algn="just"/>
            <a:r>
              <a:rPr lang="nl-NL" dirty="0">
                <a:solidFill>
                  <a:srgbClr val="5E3488"/>
                </a:solidFill>
              </a:rPr>
              <a:t>‘k Wil u vertellen van de weg die Ik moet gaan,</a:t>
            </a:r>
          </a:p>
          <a:p>
            <a:pPr algn="just"/>
            <a:r>
              <a:rPr lang="nl-NL" dirty="0">
                <a:solidFill>
                  <a:srgbClr val="5E3488"/>
                </a:solidFill>
              </a:rPr>
              <a:t>om ’t Koninkrijk der hemelen op te richten.</a:t>
            </a:r>
          </a:p>
          <a:p>
            <a:pPr algn="just"/>
            <a:r>
              <a:rPr lang="nl-NL" dirty="0">
                <a:solidFill>
                  <a:srgbClr val="5E3488"/>
                </a:solidFill>
              </a:rPr>
              <a:t>Dat Ik de Christus ben, hebt u alreeds verstaan,</a:t>
            </a:r>
          </a:p>
          <a:p>
            <a:pPr algn="just"/>
            <a:r>
              <a:rPr lang="nl-NL" dirty="0">
                <a:solidFill>
                  <a:srgbClr val="5E3488"/>
                </a:solidFill>
              </a:rPr>
              <a:t>maar ’t onbegrip ligt dik op uw gezichten.</a:t>
            </a:r>
          </a:p>
          <a:p>
            <a:pPr algn="just"/>
            <a:r>
              <a:rPr lang="nl-NL" dirty="0">
                <a:solidFill>
                  <a:srgbClr val="5E3488"/>
                </a:solidFill>
              </a:rPr>
              <a:t>Geen werelds rijk van vrede ga Ik stichten…</a:t>
            </a:r>
          </a:p>
          <a:p>
            <a:pPr algn="just"/>
            <a:r>
              <a:rPr lang="nl-NL" dirty="0">
                <a:solidFill>
                  <a:srgbClr val="5E3488"/>
                </a:solidFill>
              </a:rPr>
              <a:t>Wie dat nog denkt, die wek Ik uit die waan!</a:t>
            </a:r>
          </a:p>
          <a:p>
            <a:pPr algn="just"/>
            <a:r>
              <a:rPr lang="nl-NL" dirty="0">
                <a:solidFill>
                  <a:srgbClr val="5E3488"/>
                </a:solidFill>
              </a:rPr>
              <a:t>Men zal Mij straks van hoogverraad betichten…</a:t>
            </a:r>
          </a:p>
          <a:p>
            <a:pPr algn="just"/>
            <a:r>
              <a:rPr lang="nl-NL" dirty="0">
                <a:solidFill>
                  <a:srgbClr val="5E3488"/>
                </a:solidFill>
              </a:rPr>
              <a:t>de doodstraf wacht aan ’t einde van de baan!</a:t>
            </a:r>
          </a:p>
          <a:p>
            <a:pPr algn="just"/>
            <a:r>
              <a:rPr lang="nl-NL" dirty="0">
                <a:solidFill>
                  <a:srgbClr val="5E3488"/>
                </a:solidFill>
              </a:rPr>
              <a:t>Mijn dood en lijden worden ’t fundament</a:t>
            </a:r>
          </a:p>
          <a:p>
            <a:pPr algn="just"/>
            <a:r>
              <a:rPr lang="nl-NL" dirty="0">
                <a:solidFill>
                  <a:srgbClr val="5E3488"/>
                </a:solidFill>
              </a:rPr>
              <a:t>van heerlijkheid die daarna aan zal breken…</a:t>
            </a:r>
          </a:p>
          <a:p>
            <a:pPr algn="just"/>
            <a:r>
              <a:rPr lang="nl-NL" dirty="0">
                <a:solidFill>
                  <a:srgbClr val="5E3488"/>
                </a:solidFill>
              </a:rPr>
              <a:t>Voor u en Mij en ieder die Mij kent,</a:t>
            </a:r>
          </a:p>
          <a:p>
            <a:pPr algn="just"/>
            <a:r>
              <a:rPr lang="nl-NL" dirty="0">
                <a:solidFill>
                  <a:srgbClr val="5E3488"/>
                </a:solidFill>
              </a:rPr>
              <a:t>zal dan de vloek voor altijd zijn geweken.</a:t>
            </a:r>
          </a:p>
          <a:p>
            <a:pPr algn="just"/>
            <a:r>
              <a:rPr lang="nl-NL" dirty="0">
                <a:solidFill>
                  <a:srgbClr val="5E3488"/>
                </a:solidFill>
              </a:rPr>
              <a:t>Gods vrederijk gaat straks voor ieder open,</a:t>
            </a:r>
          </a:p>
          <a:p>
            <a:pPr algn="just"/>
            <a:r>
              <a:rPr lang="nl-NL" dirty="0">
                <a:solidFill>
                  <a:srgbClr val="5E3488"/>
                </a:solidFill>
              </a:rPr>
              <a:t>die in Mijn spoor de kruisweg mee wil lopen…!</a:t>
            </a:r>
          </a:p>
          <a:p>
            <a:pPr algn="just"/>
            <a:endParaRPr lang="nl-NL" dirty="0">
              <a:solidFill>
                <a:srgbClr val="5E3488"/>
              </a:solidFill>
            </a:endParaRPr>
          </a:p>
          <a:p>
            <a:pPr algn="just"/>
            <a:r>
              <a:rPr lang="nl-NL" dirty="0">
                <a:solidFill>
                  <a:srgbClr val="5E3488"/>
                </a:solidFill>
              </a:rPr>
              <a:t>Joke van </a:t>
            </a:r>
            <a:r>
              <a:rPr lang="nl-NL" dirty="0" err="1">
                <a:solidFill>
                  <a:srgbClr val="5E3488"/>
                </a:solidFill>
              </a:rPr>
              <a:t>Sliedregt</a:t>
            </a:r>
            <a:r>
              <a:rPr lang="nl-NL" dirty="0">
                <a:solidFill>
                  <a:srgbClr val="5E3488"/>
                </a:solidFill>
              </a:rPr>
              <a:t> – uit: Doelgericht (Den Hertog, 2001)</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2370" y="365447"/>
            <a:ext cx="1390685" cy="1390685"/>
          </a:xfrm>
          <a:prstGeom prst="rect">
            <a:avLst/>
          </a:prstGeom>
        </p:spPr>
      </p:pic>
    </p:spTree>
    <p:extLst>
      <p:ext uri="{BB962C8B-B14F-4D97-AF65-F5344CB8AC3E}">
        <p14:creationId xmlns:p14="http://schemas.microsoft.com/office/powerpoint/2010/main" val="15327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7" y="1647394"/>
            <a:ext cx="5671930" cy="584775"/>
          </a:xfrm>
          <a:prstGeom prst="rect">
            <a:avLst/>
          </a:prstGeom>
          <a:noFill/>
        </p:spPr>
        <p:txBody>
          <a:bodyPr wrap="square" rtlCol="0">
            <a:spAutoFit/>
          </a:bodyPr>
          <a:lstStyle/>
          <a:p>
            <a:r>
              <a:rPr lang="nl-NL" sz="3200" b="1" dirty="0">
                <a:solidFill>
                  <a:srgbClr val="F7B206"/>
                </a:solidFill>
              </a:rPr>
              <a:t>Stem</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544106"/>
            <a:ext cx="8127628" cy="923330"/>
          </a:xfrm>
          <a:prstGeom prst="rect">
            <a:avLst/>
          </a:prstGeom>
          <a:noFill/>
        </p:spPr>
        <p:txBody>
          <a:bodyPr wrap="square" rtlCol="0">
            <a:spAutoFit/>
          </a:bodyPr>
          <a:lstStyle/>
          <a:p>
            <a:pPr algn="just"/>
            <a:r>
              <a:rPr lang="nl-NL" dirty="0">
                <a:solidFill>
                  <a:schemeClr val="bg1"/>
                </a:solidFill>
              </a:rPr>
              <a:t>De discipelen zien het niet! Ze horen het wel, maar begrijpen het niet. Ze geloven dat Jezus de beloofde Messias is. Hij is de langverwachte Redder. Dat Hij zal worden gedood, is voor hen ondenkbaar. Het lijkt voor Maria niet anders te zijn geweest.</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3" name="Oval 4">
            <a:extLst>
              <a:ext uri="{FF2B5EF4-FFF2-40B4-BE49-F238E27FC236}">
                <a16:creationId xmlns:a16="http://schemas.microsoft.com/office/drawing/2014/main" id="{E6D849BA-A57B-3733-209B-D75FCC8E2CEB}"/>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530067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175604"/>
            <a:ext cx="5671930" cy="584775"/>
          </a:xfrm>
          <a:prstGeom prst="rect">
            <a:avLst/>
          </a:prstGeom>
          <a:noFill/>
        </p:spPr>
        <p:txBody>
          <a:bodyPr wrap="square" rtlCol="0">
            <a:spAutoFit/>
          </a:bodyPr>
          <a:lstStyle/>
          <a:p>
            <a:r>
              <a:rPr lang="nl-NL" sz="3200" b="1" dirty="0">
                <a:solidFill>
                  <a:srgbClr val="5E3488"/>
                </a:solidFill>
                <a:effectLst/>
                <a:latin typeface="Verdana" panose="020B0604030504040204" pitchFamily="34" charset="0"/>
                <a:ea typeface="Calibri" panose="020F0502020204030204" pitchFamily="34" charset="0"/>
                <a:cs typeface="Times New Roman" panose="02020603050405020304" pitchFamily="18" charset="0"/>
              </a:rPr>
              <a:t>Zingen: Psalm 118:11</a:t>
            </a:r>
            <a:endParaRPr lang="en-GB" sz="3200"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909643"/>
            <a:ext cx="7906945" cy="2585323"/>
          </a:xfrm>
          <a:prstGeom prst="rect">
            <a:avLst/>
          </a:prstGeom>
          <a:noFill/>
        </p:spPr>
        <p:txBody>
          <a:bodyPr wrap="square" rtlCol="0">
            <a:spAutoFit/>
          </a:bodyPr>
          <a:lstStyle/>
          <a:p>
            <a:r>
              <a:rPr lang="nl-NL" dirty="0">
                <a:solidFill>
                  <a:srgbClr val="5E3488"/>
                </a:solidFill>
              </a:rPr>
              <a:t>De steen, dien door de tempelbouwers</a:t>
            </a:r>
          </a:p>
          <a:p>
            <a:r>
              <a:rPr lang="nl-NL" dirty="0" err="1">
                <a:solidFill>
                  <a:srgbClr val="5E3488"/>
                </a:solidFill>
              </a:rPr>
              <a:t>Veracht'lijk</a:t>
            </a:r>
            <a:r>
              <a:rPr lang="nl-NL" dirty="0">
                <a:solidFill>
                  <a:srgbClr val="5E3488"/>
                </a:solidFill>
              </a:rPr>
              <a:t> was een plaats ontzegd,</a:t>
            </a:r>
          </a:p>
          <a:p>
            <a:r>
              <a:rPr lang="nl-NL" dirty="0">
                <a:solidFill>
                  <a:srgbClr val="5E3488"/>
                </a:solidFill>
              </a:rPr>
              <a:t>Is, tot verbazing der beschouwers,</a:t>
            </a:r>
          </a:p>
          <a:p>
            <a:r>
              <a:rPr lang="nl-NL" dirty="0">
                <a:solidFill>
                  <a:srgbClr val="5E3488"/>
                </a:solidFill>
              </a:rPr>
              <a:t>Van God ten hoofd des hoeks gelegd.</a:t>
            </a:r>
          </a:p>
          <a:p>
            <a:r>
              <a:rPr lang="nl-NL" dirty="0">
                <a:solidFill>
                  <a:srgbClr val="5E3488"/>
                </a:solidFill>
              </a:rPr>
              <a:t>Dit werk is door Gods alvermogen,</a:t>
            </a:r>
          </a:p>
          <a:p>
            <a:r>
              <a:rPr lang="nl-NL" dirty="0">
                <a:solidFill>
                  <a:srgbClr val="5E3488"/>
                </a:solidFill>
              </a:rPr>
              <a:t>Door 's HEEREN hand alleen geschied;</a:t>
            </a:r>
          </a:p>
          <a:p>
            <a:r>
              <a:rPr lang="nl-NL" dirty="0">
                <a:solidFill>
                  <a:srgbClr val="5E3488"/>
                </a:solidFill>
              </a:rPr>
              <a:t>Het is een wonder in </a:t>
            </a:r>
            <a:r>
              <a:rPr lang="nl-NL" dirty="0" err="1">
                <a:solidFill>
                  <a:srgbClr val="5E3488"/>
                </a:solidFill>
              </a:rPr>
              <a:t>onz</a:t>
            </a:r>
            <a:r>
              <a:rPr lang="nl-NL" dirty="0">
                <a:solidFill>
                  <a:srgbClr val="5E3488"/>
                </a:solidFill>
              </a:rPr>
              <a:t>' ogen;</a:t>
            </a:r>
          </a:p>
          <a:p>
            <a:r>
              <a:rPr lang="nl-NL" dirty="0">
                <a:solidFill>
                  <a:srgbClr val="5E3488"/>
                </a:solidFill>
              </a:rPr>
              <a:t>Wij zien het, maar doorgronden 't niet.</a:t>
            </a:r>
          </a:p>
          <a:p>
            <a:endParaRPr lang="nl-NL"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275372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7" y="1155951"/>
            <a:ext cx="5671930" cy="584775"/>
          </a:xfrm>
          <a:prstGeom prst="rect">
            <a:avLst/>
          </a:prstGeom>
          <a:noFill/>
        </p:spPr>
        <p:txBody>
          <a:bodyPr wrap="square" rtlCol="0">
            <a:spAutoFit/>
          </a:bodyPr>
          <a:lstStyle/>
          <a:p>
            <a:r>
              <a:rPr lang="nl-NL" sz="3200" b="1" dirty="0">
                <a:solidFill>
                  <a:srgbClr val="F7B206"/>
                </a:solidFill>
              </a:rPr>
              <a:t>Stem</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105140"/>
            <a:ext cx="7906945" cy="2308324"/>
          </a:xfrm>
          <a:prstGeom prst="rect">
            <a:avLst/>
          </a:prstGeom>
          <a:noFill/>
        </p:spPr>
        <p:txBody>
          <a:bodyPr wrap="square" rtlCol="0">
            <a:spAutoFit/>
          </a:bodyPr>
          <a:lstStyle/>
          <a:p>
            <a:r>
              <a:rPr lang="nl-NL" dirty="0">
                <a:solidFill>
                  <a:schemeClr val="bg1"/>
                </a:solidFill>
              </a:rPr>
              <a:t>Het volgen van Jezus brengt Maria veel zegen. Ze is erbij als Jezus zieken geneest, wonderen verricht en als Hij vertelt over het Koninkrijk van God. Maar het brengt haar ook de pijn van het kruis. Jezus heeft Zelf geleerd over het volgen van Hem: ‘Als iemand achter Mij aan wil komen, moet hij zichzelf verloochenen, zijn kruis opnemen en Mij volgen. Want wie zijn leven zal willen behouden, die zal het verliezen; maar wie zijn leven zal verliezen om Mij, die zal het vinden. (Mattheus: 16:24-25) Gods genade zorgt ervoor dat Maria Hem, ondanks dat, blijft volgen. Op die genade mogen wij ook bouwen.</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3" name="Oval 4">
            <a:extLst>
              <a:ext uri="{FF2B5EF4-FFF2-40B4-BE49-F238E27FC236}">
                <a16:creationId xmlns:a16="http://schemas.microsoft.com/office/drawing/2014/main" id="{401EA944-4910-D156-50FA-62AC848B0C99}"/>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246506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505837"/>
            <a:ext cx="5671930" cy="584775"/>
          </a:xfrm>
          <a:prstGeom prst="rect">
            <a:avLst/>
          </a:prstGeom>
          <a:noFill/>
        </p:spPr>
        <p:txBody>
          <a:bodyPr wrap="square" rtlCol="0">
            <a:spAutoFit/>
          </a:bodyPr>
          <a:lstStyle/>
          <a:p>
            <a:r>
              <a:rPr lang="nl-NL" sz="3200" b="1" dirty="0">
                <a:solidFill>
                  <a:srgbClr val="5E3488"/>
                </a:solidFill>
              </a:rPr>
              <a:t>Zingen: Weerklank 484:1 en 3</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426205"/>
            <a:ext cx="7906945" cy="2862322"/>
          </a:xfrm>
          <a:prstGeom prst="rect">
            <a:avLst/>
          </a:prstGeom>
          <a:noFill/>
        </p:spPr>
        <p:txBody>
          <a:bodyPr wrap="square" rtlCol="0">
            <a:spAutoFit/>
          </a:bodyPr>
          <a:lstStyle/>
          <a:p>
            <a:pPr algn="just"/>
            <a:r>
              <a:rPr lang="nl-NL" dirty="0">
                <a:solidFill>
                  <a:srgbClr val="5E3488"/>
                </a:solidFill>
              </a:rPr>
              <a:t>1. Gena van God, hoe loof ik u</a:t>
            </a:r>
          </a:p>
          <a:p>
            <a:pPr algn="just"/>
            <a:r>
              <a:rPr lang="nl-NL" dirty="0">
                <a:solidFill>
                  <a:srgbClr val="5E3488"/>
                </a:solidFill>
              </a:rPr>
              <a:t>voor redding onverdiend.</a:t>
            </a:r>
          </a:p>
          <a:p>
            <a:pPr algn="just"/>
            <a:r>
              <a:rPr lang="nl-NL" dirty="0">
                <a:solidFill>
                  <a:srgbClr val="5E3488"/>
                </a:solidFill>
              </a:rPr>
              <a:t>Verloren eens, gevonden nu,</a:t>
            </a:r>
          </a:p>
          <a:p>
            <a:pPr algn="just"/>
            <a:r>
              <a:rPr lang="nl-NL" dirty="0">
                <a:solidFill>
                  <a:srgbClr val="5E3488"/>
                </a:solidFill>
              </a:rPr>
              <a:t>een blinde die mag zien.</a:t>
            </a:r>
          </a:p>
          <a:p>
            <a:pPr algn="just"/>
            <a:endParaRPr lang="nl-NL" dirty="0">
              <a:solidFill>
                <a:srgbClr val="5E3488"/>
              </a:solidFill>
            </a:endParaRPr>
          </a:p>
          <a:p>
            <a:pPr algn="just"/>
            <a:r>
              <a:rPr lang="nl-NL" dirty="0">
                <a:solidFill>
                  <a:srgbClr val="5E3488"/>
                </a:solidFill>
              </a:rPr>
              <a:t>3. Door veel gevaren ging mijn reis,</a:t>
            </a:r>
          </a:p>
          <a:p>
            <a:pPr algn="just"/>
            <a:r>
              <a:rPr lang="nl-NL" dirty="0">
                <a:solidFill>
                  <a:srgbClr val="5E3488"/>
                </a:solidFill>
              </a:rPr>
              <a:t>door tegenspoed en kruis.</a:t>
            </a:r>
          </a:p>
          <a:p>
            <a:pPr algn="just"/>
            <a:r>
              <a:rPr lang="nl-NL" dirty="0">
                <a:solidFill>
                  <a:srgbClr val="5E3488"/>
                </a:solidFill>
              </a:rPr>
              <a:t>Genade heeft mij steeds geleid,</a:t>
            </a:r>
          </a:p>
          <a:p>
            <a:pPr algn="just"/>
            <a:r>
              <a:rPr lang="nl-NL" dirty="0">
                <a:solidFill>
                  <a:srgbClr val="5E3488"/>
                </a:solidFill>
              </a:rPr>
              <a:t>genade brengt mij thuis.</a:t>
            </a:r>
          </a:p>
          <a:p>
            <a:pPr algn="just"/>
            <a:endParaRPr lang="nl-NL"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869689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8" y="2266625"/>
            <a:ext cx="5671930" cy="584775"/>
          </a:xfrm>
          <a:prstGeom prst="rect">
            <a:avLst/>
          </a:prstGeom>
          <a:noFill/>
        </p:spPr>
        <p:txBody>
          <a:bodyPr wrap="square" rtlCol="0">
            <a:spAutoFit/>
          </a:bodyPr>
          <a:lstStyle/>
          <a:p>
            <a:r>
              <a:rPr lang="nl-NL" sz="3200" b="1" dirty="0">
                <a:solidFill>
                  <a:srgbClr val="F7B206"/>
                </a:solidFill>
              </a:rPr>
              <a:t>Stem</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3155193"/>
            <a:ext cx="7906945" cy="923330"/>
          </a:xfrm>
          <a:prstGeom prst="rect">
            <a:avLst/>
          </a:prstGeom>
          <a:noFill/>
        </p:spPr>
        <p:txBody>
          <a:bodyPr wrap="square" rtlCol="0">
            <a:spAutoFit/>
          </a:bodyPr>
          <a:lstStyle/>
          <a:p>
            <a:pPr algn="just"/>
            <a:r>
              <a:rPr lang="nl-NL" dirty="0">
                <a:solidFill>
                  <a:schemeClr val="bg1"/>
                </a:solidFill>
              </a:rPr>
              <a:t>Dan komt de dag dat Jezus als Paaslam zal sterven. Toekijkend vanaf een afstand ziet Maria Magdalena dat het ondenkbare gebeurt: haar Heiland wordt aan het kruis genageld. </a:t>
            </a:r>
            <a:endParaRPr lang="en-GB" sz="3200" b="1" dirty="0">
              <a:solidFill>
                <a:schemeClr val="bg1"/>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3" name="Oval 4">
            <a:extLst>
              <a:ext uri="{FF2B5EF4-FFF2-40B4-BE49-F238E27FC236}">
                <a16:creationId xmlns:a16="http://schemas.microsoft.com/office/drawing/2014/main" id="{B7CBAA7F-460B-F8DE-2B9F-C3ACF26F812F}"/>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976344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6" y="1505837"/>
            <a:ext cx="6649313" cy="584775"/>
          </a:xfrm>
          <a:prstGeom prst="rect">
            <a:avLst/>
          </a:prstGeom>
          <a:noFill/>
        </p:spPr>
        <p:txBody>
          <a:bodyPr wrap="square" rtlCol="0">
            <a:spAutoFit/>
          </a:bodyPr>
          <a:lstStyle/>
          <a:p>
            <a:r>
              <a:rPr lang="nl-NL" sz="3200" b="1" dirty="0">
                <a:solidFill>
                  <a:srgbClr val="5E3488"/>
                </a:solidFill>
              </a:rPr>
              <a:t>Schriftlezing - Mattheus 27:55-56</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426205"/>
            <a:ext cx="7906945" cy="1200329"/>
          </a:xfrm>
          <a:prstGeom prst="rect">
            <a:avLst/>
          </a:prstGeom>
          <a:noFill/>
        </p:spPr>
        <p:txBody>
          <a:bodyPr wrap="square" rtlCol="0">
            <a:spAutoFit/>
          </a:bodyPr>
          <a:lstStyle/>
          <a:p>
            <a:pPr algn="just"/>
            <a:r>
              <a:rPr lang="nl-NL" dirty="0">
                <a:solidFill>
                  <a:srgbClr val="5E3488"/>
                </a:solidFill>
              </a:rPr>
              <a:t>55. En er waren daar veel vrouwen, die uit de verte toekeken; zij waren Jezus gevolgd van Galilea om Hem te dienen. </a:t>
            </a:r>
          </a:p>
          <a:p>
            <a:pPr algn="just"/>
            <a:r>
              <a:rPr lang="nl-NL" dirty="0">
                <a:solidFill>
                  <a:srgbClr val="5E3488"/>
                </a:solidFill>
              </a:rPr>
              <a:t>56. Onder hen was Maria Magdalena en Maria, de moeder van Jakobus en </a:t>
            </a:r>
            <a:r>
              <a:rPr lang="nl-NL" dirty="0" err="1">
                <a:solidFill>
                  <a:srgbClr val="5E3488"/>
                </a:solidFill>
              </a:rPr>
              <a:t>Joses</a:t>
            </a:r>
            <a:r>
              <a:rPr lang="nl-NL" dirty="0">
                <a:solidFill>
                  <a:srgbClr val="5E3488"/>
                </a:solidFill>
              </a:rPr>
              <a:t>, en de moeder van de zonen van </a:t>
            </a:r>
            <a:r>
              <a:rPr lang="nl-NL" dirty="0" err="1">
                <a:solidFill>
                  <a:srgbClr val="5E3488"/>
                </a:solidFill>
              </a:rPr>
              <a:t>Zebedeüs</a:t>
            </a:r>
            <a:r>
              <a:rPr lang="nl-NL" dirty="0">
                <a:solidFill>
                  <a:srgbClr val="5E3488"/>
                </a:solidFill>
              </a:rPr>
              <a:t>.</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3538472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344693"/>
            <a:ext cx="5671930" cy="584775"/>
          </a:xfrm>
          <a:prstGeom prst="rect">
            <a:avLst/>
          </a:prstGeom>
          <a:noFill/>
        </p:spPr>
        <p:txBody>
          <a:bodyPr wrap="square" rtlCol="0">
            <a:spAutoFit/>
          </a:bodyPr>
          <a:lstStyle/>
          <a:p>
            <a:r>
              <a:rPr lang="nl-NL" sz="3200" b="1" dirty="0">
                <a:solidFill>
                  <a:srgbClr val="5E3488"/>
                </a:solidFill>
              </a:rPr>
              <a:t>Zingen Weerklank 152</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302907"/>
            <a:ext cx="3474095" cy="3416320"/>
          </a:xfrm>
          <a:prstGeom prst="rect">
            <a:avLst/>
          </a:prstGeom>
          <a:noFill/>
        </p:spPr>
        <p:txBody>
          <a:bodyPr wrap="square" rtlCol="0">
            <a:spAutoFit/>
          </a:bodyPr>
          <a:lstStyle/>
          <a:p>
            <a:r>
              <a:rPr lang="nl-NL" dirty="0">
                <a:solidFill>
                  <a:srgbClr val="5E3488"/>
                </a:solidFill>
              </a:rPr>
              <a:t>Lam Gods, dat zo onschuldig,</a:t>
            </a:r>
          </a:p>
          <a:p>
            <a:r>
              <a:rPr lang="nl-NL" dirty="0">
                <a:solidFill>
                  <a:srgbClr val="5E3488"/>
                </a:solidFill>
              </a:rPr>
              <a:t>zo moedig en geduldig,</a:t>
            </a:r>
          </a:p>
          <a:p>
            <a:r>
              <a:rPr lang="nl-NL" dirty="0">
                <a:solidFill>
                  <a:srgbClr val="5E3488"/>
                </a:solidFill>
              </a:rPr>
              <a:t>aan ’t </a:t>
            </a:r>
            <a:r>
              <a:rPr lang="nl-NL" dirty="0" err="1">
                <a:solidFill>
                  <a:srgbClr val="5E3488"/>
                </a:solidFill>
              </a:rPr>
              <a:t>schandlijk</a:t>
            </a:r>
            <a:r>
              <a:rPr lang="nl-NL" dirty="0">
                <a:solidFill>
                  <a:srgbClr val="5E3488"/>
                </a:solidFill>
              </a:rPr>
              <a:t> kruishout lijdt,</a:t>
            </a:r>
          </a:p>
          <a:p>
            <a:r>
              <a:rPr lang="nl-NL" dirty="0">
                <a:solidFill>
                  <a:srgbClr val="5E3488"/>
                </a:solidFill>
              </a:rPr>
              <a:t>verdienden niet mijn zonden</a:t>
            </a:r>
          </a:p>
          <a:p>
            <a:r>
              <a:rPr lang="nl-NL" dirty="0">
                <a:solidFill>
                  <a:srgbClr val="5E3488"/>
                </a:solidFill>
              </a:rPr>
              <a:t>die striemen en die wonden?</a:t>
            </a:r>
          </a:p>
          <a:p>
            <a:r>
              <a:rPr lang="nl-NL" dirty="0">
                <a:solidFill>
                  <a:srgbClr val="5E3488"/>
                </a:solidFill>
              </a:rPr>
              <a:t>Ik weet dat Gij onschuldig zijt!</a:t>
            </a:r>
          </a:p>
          <a:p>
            <a:r>
              <a:rPr lang="nl-NL" dirty="0">
                <a:solidFill>
                  <a:srgbClr val="5E3488"/>
                </a:solidFill>
              </a:rPr>
              <a:t>Niet Gij, nee ik moest sterven</a:t>
            </a:r>
          </a:p>
          <a:p>
            <a:r>
              <a:rPr lang="nl-NL" dirty="0">
                <a:solidFill>
                  <a:srgbClr val="5E3488"/>
                </a:solidFill>
              </a:rPr>
              <a:t>en ’s Vaders liefde derven </a:t>
            </a:r>
          </a:p>
          <a:p>
            <a:r>
              <a:rPr lang="nl-NL" dirty="0">
                <a:solidFill>
                  <a:srgbClr val="5E3488"/>
                </a:solidFill>
              </a:rPr>
              <a:t>in eindeloze pijn:</a:t>
            </a:r>
          </a:p>
          <a:p>
            <a:r>
              <a:rPr lang="nl-NL" dirty="0">
                <a:solidFill>
                  <a:srgbClr val="5E3488"/>
                </a:solidFill>
              </a:rPr>
              <a:t>Maar in uw mededogen</a:t>
            </a:r>
          </a:p>
          <a:p>
            <a:r>
              <a:rPr lang="nl-NL" dirty="0">
                <a:solidFill>
                  <a:srgbClr val="5E3488"/>
                </a:solidFill>
              </a:rPr>
              <a:t>sloeg Gij op mij uw ogen</a:t>
            </a:r>
          </a:p>
          <a:p>
            <a:r>
              <a:rPr lang="nl-NL" dirty="0">
                <a:solidFill>
                  <a:srgbClr val="5E3488"/>
                </a:solidFill>
              </a:rPr>
              <a:t>en wilde mijn Verlosser zijn.</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31004746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39962" y="1501645"/>
            <a:ext cx="10154513" cy="584775"/>
          </a:xfrm>
          <a:prstGeom prst="rect">
            <a:avLst/>
          </a:prstGeom>
          <a:noFill/>
        </p:spPr>
        <p:txBody>
          <a:bodyPr wrap="square" rtlCol="0">
            <a:spAutoFit/>
          </a:bodyPr>
          <a:lstStyle/>
          <a:p>
            <a:r>
              <a:rPr lang="nl-NL" sz="3200" b="1" dirty="0">
                <a:solidFill>
                  <a:srgbClr val="5E3488"/>
                </a:solidFill>
              </a:rPr>
              <a:t>Gedicht - Hard geslagen, vastgenageld (gedeeltelijk)</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39962" y="2285035"/>
            <a:ext cx="7906945" cy="2862322"/>
          </a:xfrm>
          <a:prstGeom prst="rect">
            <a:avLst/>
          </a:prstGeom>
          <a:noFill/>
        </p:spPr>
        <p:txBody>
          <a:bodyPr wrap="square" rtlCol="0">
            <a:spAutoFit/>
          </a:bodyPr>
          <a:lstStyle/>
          <a:p>
            <a:r>
              <a:rPr lang="nl-NL" dirty="0">
                <a:solidFill>
                  <a:srgbClr val="5E3488"/>
                </a:solidFill>
              </a:rPr>
              <a:t>Droeg een mens ooit zoveel lijden, </a:t>
            </a:r>
          </a:p>
          <a:p>
            <a:r>
              <a:rPr lang="nl-NL" dirty="0">
                <a:solidFill>
                  <a:srgbClr val="5E3488"/>
                </a:solidFill>
              </a:rPr>
              <a:t>zag een ziel ooit zo’n verdriet? </a:t>
            </a:r>
          </a:p>
          <a:p>
            <a:r>
              <a:rPr lang="nl-NL" dirty="0">
                <a:solidFill>
                  <a:srgbClr val="5E3488"/>
                </a:solidFill>
              </a:rPr>
              <a:t>Smalend spotte elke vijand, </a:t>
            </a:r>
          </a:p>
          <a:p>
            <a:r>
              <a:rPr lang="nl-NL" dirty="0">
                <a:solidFill>
                  <a:srgbClr val="5E3488"/>
                </a:solidFill>
              </a:rPr>
              <a:t>angstig vluchtte elke vriend. </a:t>
            </a:r>
          </a:p>
          <a:p>
            <a:r>
              <a:rPr lang="nl-NL" dirty="0">
                <a:solidFill>
                  <a:srgbClr val="5E3488"/>
                </a:solidFill>
              </a:rPr>
              <a:t>Hard geslagen door belagers</a:t>
            </a:r>
          </a:p>
          <a:p>
            <a:r>
              <a:rPr lang="nl-NL" dirty="0">
                <a:solidFill>
                  <a:srgbClr val="5E3488"/>
                </a:solidFill>
              </a:rPr>
              <a:t>– niemand nam het op voor Hem. </a:t>
            </a:r>
          </a:p>
          <a:p>
            <a:r>
              <a:rPr lang="nl-NL" dirty="0">
                <a:solidFill>
                  <a:srgbClr val="5E3488"/>
                </a:solidFill>
              </a:rPr>
              <a:t>Maar het hardst van alle slagen, </a:t>
            </a:r>
          </a:p>
          <a:p>
            <a:r>
              <a:rPr lang="nl-NL" dirty="0">
                <a:solidFill>
                  <a:srgbClr val="5E3488"/>
                </a:solidFill>
              </a:rPr>
              <a:t>kwam Gods oordeel neer op Hem. </a:t>
            </a:r>
          </a:p>
          <a:p>
            <a:endParaRPr lang="nl-NL" dirty="0">
              <a:solidFill>
                <a:srgbClr val="5E3488"/>
              </a:solidFill>
            </a:endParaRPr>
          </a:p>
          <a:p>
            <a:endParaRPr lang="nl-NL"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1445" y="5197955"/>
            <a:ext cx="1630131" cy="1630131"/>
          </a:xfrm>
          <a:prstGeom prst="rect">
            <a:avLst/>
          </a:prstGeom>
        </p:spPr>
      </p:pic>
      <p:sp>
        <p:nvSpPr>
          <p:cNvPr id="2" name="TextBox 6">
            <a:extLst>
              <a:ext uri="{FF2B5EF4-FFF2-40B4-BE49-F238E27FC236}">
                <a16:creationId xmlns:a16="http://schemas.microsoft.com/office/drawing/2014/main" id="{C936CAF3-F3D4-3A7E-DD03-1DF7E05ECB06}"/>
              </a:ext>
            </a:extLst>
          </p:cNvPr>
          <p:cNvSpPr txBox="1"/>
          <p:nvPr/>
        </p:nvSpPr>
        <p:spPr>
          <a:xfrm>
            <a:off x="5093434" y="2008036"/>
            <a:ext cx="7906945" cy="3139321"/>
          </a:xfrm>
          <a:prstGeom prst="rect">
            <a:avLst/>
          </a:prstGeom>
          <a:noFill/>
        </p:spPr>
        <p:txBody>
          <a:bodyPr wrap="square" rtlCol="0">
            <a:spAutoFit/>
          </a:bodyPr>
          <a:lstStyle/>
          <a:p>
            <a:endParaRPr lang="nl-NL" dirty="0">
              <a:solidFill>
                <a:srgbClr val="5E3488"/>
              </a:solidFill>
            </a:endParaRPr>
          </a:p>
          <a:p>
            <a:r>
              <a:rPr lang="nl-NL" dirty="0">
                <a:solidFill>
                  <a:srgbClr val="5E3488"/>
                </a:solidFill>
              </a:rPr>
              <a:t>Wie te licht denkt over zonde </a:t>
            </a:r>
          </a:p>
          <a:p>
            <a:r>
              <a:rPr lang="nl-NL" dirty="0">
                <a:solidFill>
                  <a:srgbClr val="5E3488"/>
                </a:solidFill>
              </a:rPr>
              <a:t>en haar diepe ernst niet ziet, </a:t>
            </a:r>
          </a:p>
          <a:p>
            <a:r>
              <a:rPr lang="nl-NL" dirty="0">
                <a:solidFill>
                  <a:srgbClr val="5E3488"/>
                </a:solidFill>
              </a:rPr>
              <a:t>kijk naar Hem en zie verwonderd </a:t>
            </a:r>
          </a:p>
          <a:p>
            <a:r>
              <a:rPr lang="nl-NL" dirty="0">
                <a:solidFill>
                  <a:srgbClr val="5E3488"/>
                </a:solidFill>
              </a:rPr>
              <a:t>wat een vonnis zij verdient. </a:t>
            </a:r>
          </a:p>
          <a:p>
            <a:r>
              <a:rPr lang="nl-NL" dirty="0">
                <a:solidFill>
                  <a:srgbClr val="5E3488"/>
                </a:solidFill>
              </a:rPr>
              <a:t>Christus, het volmaakte paaslam, </a:t>
            </a:r>
          </a:p>
          <a:p>
            <a:r>
              <a:rPr lang="nl-NL" dirty="0">
                <a:solidFill>
                  <a:srgbClr val="5E3488"/>
                </a:solidFill>
              </a:rPr>
              <a:t>droeg ons weerzinwekkend lot. </a:t>
            </a:r>
          </a:p>
          <a:p>
            <a:r>
              <a:rPr lang="nl-NL" dirty="0">
                <a:solidFill>
                  <a:srgbClr val="5E3488"/>
                </a:solidFill>
              </a:rPr>
              <a:t>Hij, die onze zonden wegnam, </a:t>
            </a:r>
          </a:p>
          <a:p>
            <a:r>
              <a:rPr lang="nl-NL" dirty="0">
                <a:solidFill>
                  <a:srgbClr val="5E3488"/>
                </a:solidFill>
              </a:rPr>
              <a:t>Hij verzoent ons weer met God. </a:t>
            </a:r>
          </a:p>
          <a:p>
            <a:endParaRPr lang="nl-NL" dirty="0">
              <a:solidFill>
                <a:srgbClr val="5E3488"/>
              </a:solidFill>
            </a:endParaRPr>
          </a:p>
          <a:p>
            <a:r>
              <a:rPr lang="nl-NL" dirty="0">
                <a:solidFill>
                  <a:srgbClr val="5E3488"/>
                </a:solidFill>
              </a:rPr>
              <a:t>Thomas Kelly (vert. door Harold ten Cate) - © Sela </a:t>
            </a:r>
          </a:p>
        </p:txBody>
      </p:sp>
    </p:spTree>
    <p:extLst>
      <p:ext uri="{BB962C8B-B14F-4D97-AF65-F5344CB8AC3E}">
        <p14:creationId xmlns:p14="http://schemas.microsoft.com/office/powerpoint/2010/main" val="2322576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48642"/>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8" y="2266625"/>
            <a:ext cx="5671930" cy="584775"/>
          </a:xfrm>
          <a:prstGeom prst="rect">
            <a:avLst/>
          </a:prstGeom>
          <a:noFill/>
        </p:spPr>
        <p:txBody>
          <a:bodyPr wrap="square" rtlCol="0">
            <a:spAutoFit/>
          </a:bodyPr>
          <a:lstStyle/>
          <a:p>
            <a:r>
              <a:rPr lang="nl-NL" sz="3200" b="1" dirty="0">
                <a:solidFill>
                  <a:srgbClr val="5E3488"/>
                </a:solidFill>
              </a:rPr>
              <a:t>Schriftlezing - Mattheüs 4:15-16</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3155193"/>
            <a:ext cx="7906945" cy="1200329"/>
          </a:xfrm>
          <a:prstGeom prst="rect">
            <a:avLst/>
          </a:prstGeom>
          <a:noFill/>
        </p:spPr>
        <p:txBody>
          <a:bodyPr wrap="square" rtlCol="0">
            <a:spAutoFit/>
          </a:bodyPr>
          <a:lstStyle/>
          <a:p>
            <a:r>
              <a:rPr lang="nl-NL" dirty="0">
                <a:solidFill>
                  <a:srgbClr val="5E3488"/>
                </a:solidFill>
              </a:rPr>
              <a:t>15. Land </a:t>
            </a:r>
            <a:r>
              <a:rPr lang="nl-NL" dirty="0" err="1">
                <a:solidFill>
                  <a:srgbClr val="5E3488"/>
                </a:solidFill>
              </a:rPr>
              <a:t>Zebulon</a:t>
            </a:r>
            <a:r>
              <a:rPr lang="nl-NL" dirty="0">
                <a:solidFill>
                  <a:srgbClr val="5E3488"/>
                </a:solidFill>
              </a:rPr>
              <a:t> en land Naftali, gebied aan de weg naar de zee en over de Jordaan, Galilea van de volken, </a:t>
            </a:r>
          </a:p>
          <a:p>
            <a:r>
              <a:rPr lang="nl-NL" dirty="0">
                <a:solidFill>
                  <a:srgbClr val="5E3488"/>
                </a:solidFill>
              </a:rPr>
              <a:t>16. het volk dat in duisternis zat, heeft een groot licht gezien, en voor hen die zaten in het land en de schaduw van de dood, is een licht opgegaan. </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111582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6" y="765571"/>
            <a:ext cx="10230713" cy="584775"/>
          </a:xfrm>
          <a:prstGeom prst="rect">
            <a:avLst/>
          </a:prstGeom>
          <a:noFill/>
        </p:spPr>
        <p:txBody>
          <a:bodyPr wrap="square" rtlCol="0">
            <a:spAutoFit/>
          </a:bodyPr>
          <a:lstStyle/>
          <a:p>
            <a:r>
              <a:rPr lang="nl-NL" sz="3200" b="1" dirty="0">
                <a:solidFill>
                  <a:srgbClr val="5E3488"/>
                </a:solidFill>
              </a:rPr>
              <a:t>Zingen – Hervormde Bundel 1938 Gezang 49:1 en 3</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10230618" y="326268"/>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6" y="1355646"/>
            <a:ext cx="7906945" cy="4801314"/>
          </a:xfrm>
          <a:prstGeom prst="rect">
            <a:avLst/>
          </a:prstGeom>
          <a:noFill/>
        </p:spPr>
        <p:txBody>
          <a:bodyPr wrap="square" rtlCol="0">
            <a:spAutoFit/>
          </a:bodyPr>
          <a:lstStyle/>
          <a:p>
            <a:pPr algn="just"/>
            <a:r>
              <a:rPr lang="nl-NL" dirty="0">
                <a:solidFill>
                  <a:srgbClr val="5E3488"/>
                </a:solidFill>
              </a:rPr>
              <a:t>Jezus, leven van mijn leven,</a:t>
            </a:r>
          </a:p>
          <a:p>
            <a:pPr algn="just"/>
            <a:r>
              <a:rPr lang="nl-NL" dirty="0">
                <a:solidFill>
                  <a:srgbClr val="5E3488"/>
                </a:solidFill>
              </a:rPr>
              <a:t>Jezus, dood van mijne dood,</a:t>
            </a:r>
          </a:p>
          <a:p>
            <a:pPr algn="just"/>
            <a:r>
              <a:rPr lang="nl-NL" dirty="0">
                <a:solidFill>
                  <a:srgbClr val="5E3488"/>
                </a:solidFill>
              </a:rPr>
              <a:t>die voor mij U hebt gegeven,</a:t>
            </a:r>
          </a:p>
          <a:p>
            <a:pPr algn="just"/>
            <a:r>
              <a:rPr lang="nl-NL" dirty="0">
                <a:solidFill>
                  <a:srgbClr val="5E3488"/>
                </a:solidFill>
              </a:rPr>
              <a:t>in de bangste zielennood,</a:t>
            </a:r>
          </a:p>
          <a:p>
            <a:pPr algn="just"/>
            <a:r>
              <a:rPr lang="nl-NL" dirty="0">
                <a:solidFill>
                  <a:srgbClr val="5E3488"/>
                </a:solidFill>
              </a:rPr>
              <a:t>opdat ik niet </a:t>
            </a:r>
            <a:r>
              <a:rPr lang="nl-NL" dirty="0" err="1">
                <a:solidFill>
                  <a:srgbClr val="5E3488"/>
                </a:solidFill>
              </a:rPr>
              <a:t>hoop'loos</a:t>
            </a:r>
            <a:r>
              <a:rPr lang="nl-NL" dirty="0">
                <a:solidFill>
                  <a:srgbClr val="5E3488"/>
                </a:solidFill>
              </a:rPr>
              <a:t> sterven,</a:t>
            </a:r>
          </a:p>
          <a:p>
            <a:pPr algn="just"/>
            <a:r>
              <a:rPr lang="nl-NL" dirty="0">
                <a:solidFill>
                  <a:srgbClr val="5E3488"/>
                </a:solidFill>
              </a:rPr>
              <a:t>maar uw heerlijkheid zou erven,</a:t>
            </a:r>
          </a:p>
          <a:p>
            <a:pPr algn="just"/>
            <a:r>
              <a:rPr lang="nl-NL" dirty="0">
                <a:solidFill>
                  <a:srgbClr val="5E3488"/>
                </a:solidFill>
              </a:rPr>
              <a:t>duizend, duizend maal, o Heer,</a:t>
            </a:r>
          </a:p>
          <a:p>
            <a:pPr algn="just"/>
            <a:r>
              <a:rPr lang="nl-NL" dirty="0">
                <a:solidFill>
                  <a:srgbClr val="5E3488"/>
                </a:solidFill>
              </a:rPr>
              <a:t>zij U daarvoor dank en eer!</a:t>
            </a:r>
          </a:p>
          <a:p>
            <a:pPr algn="just"/>
            <a:endParaRPr lang="nl-NL" dirty="0">
              <a:solidFill>
                <a:srgbClr val="5E3488"/>
              </a:solidFill>
            </a:endParaRPr>
          </a:p>
          <a:p>
            <a:pPr algn="just"/>
            <a:r>
              <a:rPr lang="nl-NL" dirty="0">
                <a:solidFill>
                  <a:srgbClr val="5E3488"/>
                </a:solidFill>
              </a:rPr>
              <a:t>Heer, verzoener van mijn zonden,</a:t>
            </a:r>
          </a:p>
          <a:p>
            <a:pPr algn="just"/>
            <a:r>
              <a:rPr lang="nl-NL" dirty="0">
                <a:solidFill>
                  <a:srgbClr val="5E3488"/>
                </a:solidFill>
              </a:rPr>
              <a:t>Heiland, die mij hebt gezocht,</a:t>
            </a:r>
          </a:p>
          <a:p>
            <a:pPr algn="just"/>
            <a:r>
              <a:rPr lang="nl-NL" dirty="0">
                <a:solidFill>
                  <a:srgbClr val="5E3488"/>
                </a:solidFill>
              </a:rPr>
              <a:t>die mijn boeien hebt ontbonden,</a:t>
            </a:r>
          </a:p>
          <a:p>
            <a:pPr algn="just"/>
            <a:r>
              <a:rPr lang="nl-NL" dirty="0">
                <a:solidFill>
                  <a:srgbClr val="5E3488"/>
                </a:solidFill>
              </a:rPr>
              <a:t>en voor God mij vrijgekocht,</a:t>
            </a:r>
          </a:p>
          <a:p>
            <a:pPr algn="just"/>
            <a:r>
              <a:rPr lang="nl-NL" dirty="0">
                <a:solidFill>
                  <a:srgbClr val="5E3488"/>
                </a:solidFill>
              </a:rPr>
              <a:t>ik, onrein in schuld verloren,</a:t>
            </a:r>
          </a:p>
          <a:p>
            <a:pPr algn="just"/>
            <a:r>
              <a:rPr lang="nl-NL" dirty="0">
                <a:solidFill>
                  <a:srgbClr val="5E3488"/>
                </a:solidFill>
              </a:rPr>
              <a:t>ben opnieuw in U geboren:</a:t>
            </a:r>
          </a:p>
          <a:p>
            <a:pPr algn="just"/>
            <a:r>
              <a:rPr lang="nl-NL" dirty="0">
                <a:solidFill>
                  <a:srgbClr val="5E3488"/>
                </a:solidFill>
              </a:rPr>
              <a:t>duizend, duizend maal, o Heer,</a:t>
            </a:r>
          </a:p>
          <a:p>
            <a:pPr algn="just"/>
            <a:r>
              <a:rPr lang="nl-NL" dirty="0">
                <a:solidFill>
                  <a:srgbClr val="5E3488"/>
                </a:solidFill>
              </a:rPr>
              <a:t>zij U daarvoor dank en eer!</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666371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381334"/>
            <a:ext cx="7350353" cy="584775"/>
          </a:xfrm>
          <a:prstGeom prst="rect">
            <a:avLst/>
          </a:prstGeom>
          <a:noFill/>
        </p:spPr>
        <p:txBody>
          <a:bodyPr wrap="square" rtlCol="0">
            <a:spAutoFit/>
          </a:bodyPr>
          <a:lstStyle/>
          <a:p>
            <a:r>
              <a:rPr lang="nl-NL" sz="3200" b="1" dirty="0">
                <a:solidFill>
                  <a:srgbClr val="5E3488"/>
                </a:solidFill>
              </a:rPr>
              <a:t>Schriftlezing - Mattheus 27: 45-49</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459701"/>
            <a:ext cx="9823906" cy="2031325"/>
          </a:xfrm>
          <a:prstGeom prst="rect">
            <a:avLst/>
          </a:prstGeom>
          <a:noFill/>
        </p:spPr>
        <p:txBody>
          <a:bodyPr wrap="square" rtlCol="0">
            <a:spAutoFit/>
          </a:bodyPr>
          <a:lstStyle/>
          <a:p>
            <a:r>
              <a:rPr lang="nl-NL" dirty="0">
                <a:solidFill>
                  <a:srgbClr val="5E3488"/>
                </a:solidFill>
              </a:rPr>
              <a:t>45. En vanaf het zesde uur kwam er duisternis over heel de aarde, tot het negende uur toe. </a:t>
            </a:r>
          </a:p>
          <a:p>
            <a:r>
              <a:rPr lang="nl-NL" dirty="0">
                <a:solidFill>
                  <a:srgbClr val="5E3488"/>
                </a:solidFill>
              </a:rPr>
              <a:t>46. Ongeveer op het negende uur riep Jezus met een luide stem: Eli, Eli, lama </a:t>
            </a:r>
            <a:r>
              <a:rPr lang="nl-NL" dirty="0" err="1">
                <a:solidFill>
                  <a:srgbClr val="5E3488"/>
                </a:solidFill>
              </a:rPr>
              <a:t>sabachtani</a:t>
            </a:r>
            <a:r>
              <a:rPr lang="nl-NL" dirty="0">
                <a:solidFill>
                  <a:srgbClr val="5E3488"/>
                </a:solidFill>
              </a:rPr>
              <a:t>? Dat betekent: Mijn God, Mijn God, waarom hebt U Mij verlaten? </a:t>
            </a:r>
          </a:p>
          <a:p>
            <a:r>
              <a:rPr lang="nl-NL" dirty="0">
                <a:solidFill>
                  <a:srgbClr val="5E3488"/>
                </a:solidFill>
              </a:rPr>
              <a:t>47. Sommigen van hen die daar stonden, zeiden, toen zij dit hoorden: Hij roept Elia. </a:t>
            </a:r>
          </a:p>
          <a:p>
            <a:r>
              <a:rPr lang="nl-NL" dirty="0">
                <a:solidFill>
                  <a:srgbClr val="5E3488"/>
                </a:solidFill>
              </a:rPr>
              <a:t>48. En meteen snelde een van hen toe, nam een spons, doordrenkte die met zure wijn, stak hem op een rietstok en hij gaf Hem te drinken. </a:t>
            </a:r>
          </a:p>
          <a:p>
            <a:r>
              <a:rPr lang="nl-NL" dirty="0">
                <a:solidFill>
                  <a:srgbClr val="5E3488"/>
                </a:solidFill>
              </a:rPr>
              <a:t>49. Maar de anderen zeiden: Houd op, laten wij zien of Elia komt om Hem te verlossen.</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7266" y="306605"/>
            <a:ext cx="1750687" cy="1750687"/>
          </a:xfrm>
          <a:prstGeom prst="rect">
            <a:avLst/>
          </a:prstGeom>
        </p:spPr>
      </p:pic>
    </p:spTree>
    <p:extLst>
      <p:ext uri="{BB962C8B-B14F-4D97-AF65-F5344CB8AC3E}">
        <p14:creationId xmlns:p14="http://schemas.microsoft.com/office/powerpoint/2010/main" val="1215886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695739"/>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785694"/>
            <a:ext cx="5671930" cy="584775"/>
          </a:xfrm>
          <a:prstGeom prst="rect">
            <a:avLst/>
          </a:prstGeom>
          <a:noFill/>
        </p:spPr>
        <p:txBody>
          <a:bodyPr wrap="square" rtlCol="0">
            <a:spAutoFit/>
          </a:bodyPr>
          <a:lstStyle/>
          <a:p>
            <a:r>
              <a:rPr lang="nl-NL" sz="3200" b="1" dirty="0">
                <a:solidFill>
                  <a:srgbClr val="5E3488"/>
                </a:solidFill>
              </a:rPr>
              <a:t>Zingen - Psalm 22:1 en 4</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749209"/>
            <a:ext cx="7906945" cy="2585323"/>
          </a:xfrm>
          <a:prstGeom prst="rect">
            <a:avLst/>
          </a:prstGeom>
          <a:noFill/>
        </p:spPr>
        <p:txBody>
          <a:bodyPr wrap="square" rtlCol="0">
            <a:spAutoFit/>
          </a:bodyPr>
          <a:lstStyle/>
          <a:p>
            <a:pPr algn="just"/>
            <a:r>
              <a:rPr lang="nl-NL" dirty="0">
                <a:solidFill>
                  <a:srgbClr val="5E3488"/>
                </a:solidFill>
              </a:rPr>
              <a:t>1. Mijn God, mijn God, waarom verlaat Gij mij,</a:t>
            </a:r>
          </a:p>
          <a:p>
            <a:pPr algn="just"/>
            <a:r>
              <a:rPr lang="nl-NL" dirty="0">
                <a:solidFill>
                  <a:srgbClr val="5E3488"/>
                </a:solidFill>
              </a:rPr>
              <a:t>En redt mij niet, terwijl ik zwoeg en </a:t>
            </a:r>
            <a:r>
              <a:rPr lang="nl-NL" dirty="0" err="1">
                <a:solidFill>
                  <a:srgbClr val="5E3488"/>
                </a:solidFill>
              </a:rPr>
              <a:t>strij</a:t>
            </a:r>
            <a:r>
              <a:rPr lang="nl-NL" dirty="0">
                <a:solidFill>
                  <a:srgbClr val="5E3488"/>
                </a:solidFill>
              </a:rPr>
              <a:t>',</a:t>
            </a:r>
          </a:p>
          <a:p>
            <a:pPr algn="just"/>
            <a:r>
              <a:rPr lang="nl-NL" dirty="0">
                <a:solidFill>
                  <a:srgbClr val="5E3488"/>
                </a:solidFill>
              </a:rPr>
              <a:t>En brullend klaag in d' angsten die ik lij',</a:t>
            </a:r>
          </a:p>
          <a:p>
            <a:pPr algn="just"/>
            <a:r>
              <a:rPr lang="nl-NL" dirty="0">
                <a:solidFill>
                  <a:srgbClr val="5E3488"/>
                </a:solidFill>
              </a:rPr>
              <a:t>Dus fel geslagen?</a:t>
            </a:r>
          </a:p>
          <a:p>
            <a:pPr algn="just"/>
            <a:r>
              <a:rPr lang="nl-NL" dirty="0">
                <a:solidFill>
                  <a:srgbClr val="5E3488"/>
                </a:solidFill>
              </a:rPr>
              <a:t>'t Zij ik, mijn God, bij dag </a:t>
            </a:r>
            <a:r>
              <a:rPr lang="nl-NL" dirty="0" err="1">
                <a:solidFill>
                  <a:srgbClr val="5E3488"/>
                </a:solidFill>
              </a:rPr>
              <a:t>moog</a:t>
            </a:r>
            <a:r>
              <a:rPr lang="nl-NL" dirty="0">
                <a:solidFill>
                  <a:srgbClr val="5E3488"/>
                </a:solidFill>
              </a:rPr>
              <a:t>' bitter klagen,</a:t>
            </a:r>
          </a:p>
          <a:p>
            <a:pPr algn="just"/>
            <a:r>
              <a:rPr lang="nl-NL" dirty="0">
                <a:solidFill>
                  <a:srgbClr val="5E3488"/>
                </a:solidFill>
              </a:rPr>
              <a:t>Gij antwoordt niet; 't Zij ik des nachts </a:t>
            </a:r>
            <a:r>
              <a:rPr lang="nl-NL" dirty="0" err="1">
                <a:solidFill>
                  <a:srgbClr val="5E3488"/>
                </a:solidFill>
              </a:rPr>
              <a:t>moog</a:t>
            </a:r>
            <a:r>
              <a:rPr lang="nl-NL" dirty="0">
                <a:solidFill>
                  <a:srgbClr val="5E3488"/>
                </a:solidFill>
              </a:rPr>
              <a:t>' kermen.</a:t>
            </a:r>
          </a:p>
          <a:p>
            <a:pPr algn="just"/>
            <a:r>
              <a:rPr lang="nl-NL" dirty="0">
                <a:solidFill>
                  <a:srgbClr val="5E3488"/>
                </a:solidFill>
              </a:rPr>
              <a:t>Ik heb geen rust, ook vind ik geen ontfermen</a:t>
            </a:r>
          </a:p>
          <a:p>
            <a:pPr algn="just"/>
            <a:r>
              <a:rPr lang="nl-NL" dirty="0">
                <a:solidFill>
                  <a:srgbClr val="5E3488"/>
                </a:solidFill>
              </a:rPr>
              <a:t>In mijn verdriet.</a:t>
            </a:r>
          </a:p>
          <a:p>
            <a:pPr algn="just"/>
            <a:endParaRPr lang="nl-NL"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
        <p:nvSpPr>
          <p:cNvPr id="2" name="TextBox 6">
            <a:extLst>
              <a:ext uri="{FF2B5EF4-FFF2-40B4-BE49-F238E27FC236}">
                <a16:creationId xmlns:a16="http://schemas.microsoft.com/office/drawing/2014/main" id="{636C5D72-9813-EBD2-0624-D2D752B2C14F}"/>
              </a:ext>
            </a:extLst>
          </p:cNvPr>
          <p:cNvSpPr txBox="1"/>
          <p:nvPr/>
        </p:nvSpPr>
        <p:spPr>
          <a:xfrm>
            <a:off x="6493467" y="2387736"/>
            <a:ext cx="7906945" cy="2585323"/>
          </a:xfrm>
          <a:prstGeom prst="rect">
            <a:avLst/>
          </a:prstGeom>
          <a:noFill/>
        </p:spPr>
        <p:txBody>
          <a:bodyPr wrap="square" rtlCol="0">
            <a:spAutoFit/>
          </a:bodyPr>
          <a:lstStyle/>
          <a:p>
            <a:pPr algn="just"/>
            <a:endParaRPr lang="nl-NL" dirty="0">
              <a:solidFill>
                <a:srgbClr val="5E3488"/>
              </a:solidFill>
            </a:endParaRPr>
          </a:p>
          <a:p>
            <a:pPr algn="just"/>
            <a:r>
              <a:rPr lang="nl-NL" dirty="0">
                <a:solidFill>
                  <a:srgbClr val="5E3488"/>
                </a:solidFill>
              </a:rPr>
              <a:t>4. Al wie mij ziet, bespot mij, boos te </a:t>
            </a:r>
            <a:r>
              <a:rPr lang="nl-NL" dirty="0" err="1">
                <a:solidFill>
                  <a:srgbClr val="5E3488"/>
                </a:solidFill>
              </a:rPr>
              <a:t>moê</a:t>
            </a:r>
            <a:r>
              <a:rPr lang="nl-NL" dirty="0">
                <a:solidFill>
                  <a:srgbClr val="5E3488"/>
                </a:solidFill>
              </a:rPr>
              <a:t>;</a:t>
            </a:r>
          </a:p>
          <a:p>
            <a:pPr algn="just"/>
            <a:r>
              <a:rPr lang="nl-NL" dirty="0">
                <a:solidFill>
                  <a:srgbClr val="5E3488"/>
                </a:solidFill>
              </a:rPr>
              <a:t>Men schudt het hoofd, men steekt de lip mij toe.</a:t>
            </a:r>
          </a:p>
          <a:p>
            <a:pPr algn="just"/>
            <a:r>
              <a:rPr lang="nl-NL" dirty="0">
                <a:solidFill>
                  <a:srgbClr val="5E3488"/>
                </a:solidFill>
              </a:rPr>
              <a:t>Daar ik 't gebed tot God vertrouwend doe,</a:t>
            </a:r>
          </a:p>
          <a:p>
            <a:pPr algn="just"/>
            <a:r>
              <a:rPr lang="nl-NL" dirty="0">
                <a:solidFill>
                  <a:srgbClr val="5E3488"/>
                </a:solidFill>
              </a:rPr>
              <a:t>Moet ik nog horen: </a:t>
            </a:r>
          </a:p>
          <a:p>
            <a:pPr algn="just"/>
            <a:r>
              <a:rPr lang="nl-NL" dirty="0">
                <a:solidFill>
                  <a:srgbClr val="5E3488"/>
                </a:solidFill>
              </a:rPr>
              <a:t>"Dat God, op Wien hij steunt, hem gunstig' oren</a:t>
            </a:r>
          </a:p>
          <a:p>
            <a:pPr algn="just"/>
            <a:r>
              <a:rPr lang="nl-NL" dirty="0">
                <a:solidFill>
                  <a:srgbClr val="5E3488"/>
                </a:solidFill>
              </a:rPr>
              <a:t>Verleen', hem </a:t>
            </a:r>
            <a:r>
              <a:rPr lang="nl-NL" dirty="0" err="1">
                <a:solidFill>
                  <a:srgbClr val="5E3488"/>
                </a:solidFill>
              </a:rPr>
              <a:t>redd</a:t>
            </a:r>
            <a:r>
              <a:rPr lang="nl-NL" dirty="0">
                <a:solidFill>
                  <a:srgbClr val="5E3488"/>
                </a:solidFill>
              </a:rPr>
              <a:t>’; Dat die nu hulp doe komen,</a:t>
            </a:r>
          </a:p>
          <a:p>
            <a:pPr algn="just"/>
            <a:r>
              <a:rPr lang="nl-NL" dirty="0">
                <a:solidFill>
                  <a:srgbClr val="5E3488"/>
                </a:solidFill>
              </a:rPr>
              <a:t>En hem, in </a:t>
            </a:r>
            <a:r>
              <a:rPr lang="nl-NL" dirty="0" err="1">
                <a:solidFill>
                  <a:srgbClr val="5E3488"/>
                </a:solidFill>
              </a:rPr>
              <a:t>wien</a:t>
            </a:r>
            <a:r>
              <a:rPr lang="nl-NL" dirty="0">
                <a:solidFill>
                  <a:srgbClr val="5E3488"/>
                </a:solidFill>
              </a:rPr>
              <a:t> Hij heeft Zijn lust genomen,</a:t>
            </a:r>
          </a:p>
          <a:p>
            <a:pPr algn="just"/>
            <a:r>
              <a:rPr lang="nl-NL" dirty="0">
                <a:solidFill>
                  <a:srgbClr val="5E3488"/>
                </a:solidFill>
              </a:rPr>
              <a:t>In ruimte </a:t>
            </a:r>
            <a:r>
              <a:rPr lang="nl-NL" dirty="0" err="1">
                <a:solidFill>
                  <a:srgbClr val="5E3488"/>
                </a:solidFill>
              </a:rPr>
              <a:t>zett</a:t>
            </a:r>
            <a:r>
              <a:rPr lang="nl-NL" dirty="0">
                <a:solidFill>
                  <a:srgbClr val="5E3488"/>
                </a:solidFill>
              </a:rPr>
              <a:t>'".</a:t>
            </a:r>
          </a:p>
        </p:txBody>
      </p:sp>
    </p:spTree>
    <p:extLst>
      <p:ext uri="{BB962C8B-B14F-4D97-AF65-F5344CB8AC3E}">
        <p14:creationId xmlns:p14="http://schemas.microsoft.com/office/powerpoint/2010/main" val="2384008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258007"/>
            <a:ext cx="12192000" cy="5993214"/>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972786"/>
            <a:ext cx="5671930" cy="584775"/>
          </a:xfrm>
          <a:prstGeom prst="rect">
            <a:avLst/>
          </a:prstGeom>
          <a:noFill/>
        </p:spPr>
        <p:txBody>
          <a:bodyPr wrap="square" rtlCol="0">
            <a:spAutoFit/>
          </a:bodyPr>
          <a:lstStyle/>
          <a:p>
            <a:r>
              <a:rPr lang="nl-NL" sz="3200" b="1" dirty="0">
                <a:solidFill>
                  <a:srgbClr val="5E3488"/>
                </a:solidFill>
              </a:rPr>
              <a:t>Schriftlezing - Mattheus 27:50</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296265" y="5562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3069948"/>
            <a:ext cx="7906945" cy="369332"/>
          </a:xfrm>
          <a:prstGeom prst="rect">
            <a:avLst/>
          </a:prstGeom>
          <a:noFill/>
        </p:spPr>
        <p:txBody>
          <a:bodyPr wrap="square" rtlCol="0">
            <a:spAutoFit/>
          </a:bodyPr>
          <a:lstStyle/>
          <a:p>
            <a:r>
              <a:rPr lang="nl-NL" dirty="0">
                <a:solidFill>
                  <a:srgbClr val="5E3488"/>
                </a:solidFill>
              </a:rPr>
              <a:t>50. Jezus riep nogmaals met luide stem en gaf de geest</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083835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8" y="2266625"/>
            <a:ext cx="5671930" cy="584775"/>
          </a:xfrm>
          <a:prstGeom prst="rect">
            <a:avLst/>
          </a:prstGeom>
          <a:noFill/>
        </p:spPr>
        <p:txBody>
          <a:bodyPr wrap="square" rtlCol="0">
            <a:spAutoFit/>
          </a:bodyPr>
          <a:lstStyle/>
          <a:p>
            <a:r>
              <a:rPr lang="nl-NL" sz="3200" b="1" dirty="0">
                <a:solidFill>
                  <a:srgbClr val="F7B206"/>
                </a:solidFill>
              </a:rPr>
              <a:t>Stem</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3155193"/>
            <a:ext cx="7906945" cy="1477328"/>
          </a:xfrm>
          <a:prstGeom prst="rect">
            <a:avLst/>
          </a:prstGeom>
          <a:noFill/>
        </p:spPr>
        <p:txBody>
          <a:bodyPr wrap="square" rtlCol="0">
            <a:spAutoFit/>
          </a:bodyPr>
          <a:lstStyle/>
          <a:p>
            <a:pPr algn="just"/>
            <a:r>
              <a:rPr lang="nl-NL" dirty="0">
                <a:solidFill>
                  <a:schemeClr val="bg1"/>
                </a:solidFill>
              </a:rPr>
              <a:t>Maria’s dankbaarheid toen Jezus haar genas was ontzettend groot. Groot is ook haar rouw nu haar Meester en Messias sterft. Hoe kan ze verder zonder Jezus? Al haar hoop is weg, maar haar liefde voor Jezus en de dankbaarheid omdat Hij haar verlost heeft, blijft. Ze laat haar Heiland niet alleen, maar volgt de mannen die Hem gaan begraven.</a:t>
            </a:r>
            <a:endParaRPr lang="en-GB" sz="3200" b="1" dirty="0">
              <a:solidFill>
                <a:schemeClr val="bg1"/>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3" name="Oval 4">
            <a:extLst>
              <a:ext uri="{FF2B5EF4-FFF2-40B4-BE49-F238E27FC236}">
                <a16:creationId xmlns:a16="http://schemas.microsoft.com/office/drawing/2014/main" id="{57D9009C-8205-64D5-BF99-580C487DBD5E}"/>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366436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6" y="1505837"/>
            <a:ext cx="6527393" cy="584775"/>
          </a:xfrm>
          <a:prstGeom prst="rect">
            <a:avLst/>
          </a:prstGeom>
          <a:noFill/>
        </p:spPr>
        <p:txBody>
          <a:bodyPr wrap="square" rtlCol="0">
            <a:spAutoFit/>
          </a:bodyPr>
          <a:lstStyle/>
          <a:p>
            <a:r>
              <a:rPr lang="nl-NL" sz="3200" b="1" dirty="0">
                <a:solidFill>
                  <a:srgbClr val="5E3488"/>
                </a:solidFill>
              </a:rPr>
              <a:t>Schriftlezing - Mattheus 27:57-61</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426205"/>
            <a:ext cx="7906945" cy="2585323"/>
          </a:xfrm>
          <a:prstGeom prst="rect">
            <a:avLst/>
          </a:prstGeom>
          <a:noFill/>
        </p:spPr>
        <p:txBody>
          <a:bodyPr wrap="square" rtlCol="0">
            <a:spAutoFit/>
          </a:bodyPr>
          <a:lstStyle/>
          <a:p>
            <a:r>
              <a:rPr lang="nl-NL" dirty="0">
                <a:solidFill>
                  <a:srgbClr val="5E3488"/>
                </a:solidFill>
              </a:rPr>
              <a:t>57. Toen het avond geworden was, kwam er een rijke man van </a:t>
            </a:r>
            <a:r>
              <a:rPr lang="nl-NL" dirty="0" err="1">
                <a:solidFill>
                  <a:srgbClr val="5E3488"/>
                </a:solidFill>
              </a:rPr>
              <a:t>Arimathea</a:t>
            </a:r>
            <a:r>
              <a:rPr lang="nl-NL" dirty="0">
                <a:solidFill>
                  <a:srgbClr val="5E3488"/>
                </a:solidFill>
              </a:rPr>
              <a:t>, van wie de naam Jozef was en die ook zelf een discipel van Jezus was. </a:t>
            </a:r>
          </a:p>
          <a:p>
            <a:r>
              <a:rPr lang="nl-NL" dirty="0">
                <a:solidFill>
                  <a:srgbClr val="5E3488"/>
                </a:solidFill>
              </a:rPr>
              <a:t>58. Die ging naar Pilatus en vroeg om het lichaam van Jezus. Toen gaf Pilatus bevel dat het lichaam aan hem gegeven zou worden. </a:t>
            </a:r>
          </a:p>
          <a:p>
            <a:r>
              <a:rPr lang="nl-NL" dirty="0">
                <a:solidFill>
                  <a:srgbClr val="5E3488"/>
                </a:solidFill>
              </a:rPr>
              <a:t>59. En Jozef nam het lichaam in ontvangst, wikkelde het in zuiver fijn linnen, </a:t>
            </a:r>
          </a:p>
          <a:p>
            <a:r>
              <a:rPr lang="nl-NL" dirty="0">
                <a:solidFill>
                  <a:srgbClr val="5E3488"/>
                </a:solidFill>
              </a:rPr>
              <a:t>60. en legde het in zijn nieuwe graf, dat hij in de rots uitgehakt had; en nadat hij een grote steen voor de ingang van het graf gewenteld had, ging hij weg. </a:t>
            </a:r>
          </a:p>
          <a:p>
            <a:r>
              <a:rPr lang="nl-NL" dirty="0">
                <a:solidFill>
                  <a:srgbClr val="5E3488"/>
                </a:solidFill>
              </a:rPr>
              <a:t>61. En daar waren Maria Magdalena en de andere Maria, die tegenover het graf zaten.</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236103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505837"/>
            <a:ext cx="5671930" cy="584775"/>
          </a:xfrm>
          <a:prstGeom prst="rect">
            <a:avLst/>
          </a:prstGeom>
          <a:noFill/>
        </p:spPr>
        <p:txBody>
          <a:bodyPr wrap="square" rtlCol="0">
            <a:spAutoFit/>
          </a:bodyPr>
          <a:lstStyle/>
          <a:p>
            <a:r>
              <a:rPr lang="nl-NL" sz="3200" b="1" dirty="0">
                <a:solidFill>
                  <a:srgbClr val="5E3488"/>
                </a:solidFill>
              </a:rPr>
              <a:t>In de doodse stilte</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426205"/>
            <a:ext cx="7228433" cy="3416320"/>
          </a:xfrm>
          <a:prstGeom prst="rect">
            <a:avLst/>
          </a:prstGeom>
          <a:noFill/>
        </p:spPr>
        <p:txBody>
          <a:bodyPr wrap="square" rtlCol="0">
            <a:spAutoFit/>
          </a:bodyPr>
          <a:lstStyle/>
          <a:p>
            <a:r>
              <a:rPr lang="nl-NL" dirty="0">
                <a:solidFill>
                  <a:srgbClr val="5E3488"/>
                </a:solidFill>
              </a:rPr>
              <a:t>De hoop, de grond van haar bestaan, is Maria ontzonken. Zonder Hem is ze alleen en Redder-loos verloren. Languit op de grond liggend beweent zij het verlies. Wie kan er rouwen als de vrouw uit </a:t>
            </a:r>
            <a:r>
              <a:rPr lang="nl-NL" dirty="0" err="1">
                <a:solidFill>
                  <a:srgbClr val="5E3488"/>
                </a:solidFill>
              </a:rPr>
              <a:t>Magdala</a:t>
            </a:r>
            <a:r>
              <a:rPr lang="nl-NL" dirty="0">
                <a:solidFill>
                  <a:srgbClr val="5E3488"/>
                </a:solidFill>
              </a:rPr>
              <a:t>? Vergroeid als ze is met Zijn nabijheid, weigert ze te gaan. Straks, als de sabbat voorbij is, zal ze Hem de laatste eer bewijzen, met lijkwaden, linnen en liefde. Uiting van smart. Het enige wat ze kan doen. Daar ligt ze nu op te wachten. Verstard en versteend, als was ze zelf een groeve. Zet je geluidloos naast haar neer. Neem plaats tegenover het zojuist in gebruik genomen graf. Gedenk en geloof dat het lichaam van onze Heere Jezus Christus gebroken is tot een volkomen verzoening van al onze zonden. (Avondmaalsformulier)</a:t>
            </a:r>
          </a:p>
          <a:p>
            <a:endParaRPr lang="nl-NL" dirty="0">
              <a:solidFill>
                <a:srgbClr val="5E3488"/>
              </a:solidFill>
            </a:endParaRPr>
          </a:p>
          <a:p>
            <a:r>
              <a:rPr lang="nl-NL" dirty="0">
                <a:solidFill>
                  <a:srgbClr val="5E3488"/>
                </a:solidFill>
              </a:rPr>
              <a:t>Annemarie van Heijningen – uit: Vrouwen rond het kruis (Ark Media, 2015)</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6875" y="4617720"/>
            <a:ext cx="1935364" cy="1935364"/>
          </a:xfrm>
          <a:prstGeom prst="rect">
            <a:avLst/>
          </a:prstGeom>
        </p:spPr>
      </p:pic>
    </p:spTree>
    <p:extLst>
      <p:ext uri="{BB962C8B-B14F-4D97-AF65-F5344CB8AC3E}">
        <p14:creationId xmlns:p14="http://schemas.microsoft.com/office/powerpoint/2010/main" val="20221535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8" y="2266625"/>
            <a:ext cx="5671930" cy="584775"/>
          </a:xfrm>
          <a:prstGeom prst="rect">
            <a:avLst/>
          </a:prstGeom>
          <a:noFill/>
        </p:spPr>
        <p:txBody>
          <a:bodyPr wrap="square" rtlCol="0">
            <a:spAutoFit/>
          </a:bodyPr>
          <a:lstStyle/>
          <a:p>
            <a:r>
              <a:rPr lang="nl-NL" sz="3200" b="1" dirty="0">
                <a:solidFill>
                  <a:srgbClr val="F7B206"/>
                </a:solidFill>
              </a:rPr>
              <a:t>Stem</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3155193"/>
            <a:ext cx="7906945" cy="1754326"/>
          </a:xfrm>
          <a:prstGeom prst="rect">
            <a:avLst/>
          </a:prstGeom>
          <a:noFill/>
        </p:spPr>
        <p:txBody>
          <a:bodyPr wrap="square" rtlCol="0">
            <a:spAutoFit/>
          </a:bodyPr>
          <a:lstStyle/>
          <a:p>
            <a:pPr algn="just"/>
            <a:r>
              <a:rPr lang="nl-NL" dirty="0">
                <a:solidFill>
                  <a:schemeClr val="bg1"/>
                </a:solidFill>
              </a:rPr>
              <a:t>Maria gaat naar huis om de specerijen en de mirre klaar te maken om Jezus’ lichaam te verzorgen. Ze heeft geen enkele hoop meer op een levende Heiland. Zo brengt ze in verdriet de sabbat door. Heel vroeg in de morgen op de eerste dag van de week gaat Maria (met enkele andere vrouwen) op weg naar het graf van haar Meester. Ze zoeken de Levende bij de doden. Daar klinkt de stem van de engel: ‘Hij is hier niet, want Hij is opgestaan!’</a:t>
            </a:r>
            <a:endParaRPr lang="en-GB" sz="3200" b="1" dirty="0">
              <a:solidFill>
                <a:schemeClr val="bg1"/>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3" name="Oval 4">
            <a:extLst>
              <a:ext uri="{FF2B5EF4-FFF2-40B4-BE49-F238E27FC236}">
                <a16:creationId xmlns:a16="http://schemas.microsoft.com/office/drawing/2014/main" id="{DE65718E-7126-9827-2E33-A5EEC61BAC8E}"/>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16140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39962" y="209604"/>
            <a:ext cx="5671930" cy="584775"/>
          </a:xfrm>
          <a:prstGeom prst="rect">
            <a:avLst/>
          </a:prstGeom>
          <a:noFill/>
        </p:spPr>
        <p:txBody>
          <a:bodyPr wrap="square" rtlCol="0">
            <a:spAutoFit/>
          </a:bodyPr>
          <a:lstStyle/>
          <a:p>
            <a:r>
              <a:rPr lang="nl-NL" sz="3200" b="1" dirty="0">
                <a:solidFill>
                  <a:srgbClr val="5E3488"/>
                </a:solidFill>
              </a:rPr>
              <a:t>Gedicht - Bij het graf</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39962" y="895909"/>
            <a:ext cx="7906945" cy="5355312"/>
          </a:xfrm>
          <a:prstGeom prst="rect">
            <a:avLst/>
          </a:prstGeom>
          <a:noFill/>
        </p:spPr>
        <p:txBody>
          <a:bodyPr wrap="square" rtlCol="0">
            <a:spAutoFit/>
          </a:bodyPr>
          <a:lstStyle/>
          <a:p>
            <a:pPr algn="just"/>
            <a:r>
              <a:rPr lang="nl-NL" dirty="0">
                <a:solidFill>
                  <a:srgbClr val="5E3488"/>
                </a:solidFill>
              </a:rPr>
              <a:t>Bij het open graf ontzinkt mij alle moed.</a:t>
            </a:r>
          </a:p>
          <a:p>
            <a:pPr algn="just"/>
            <a:r>
              <a:rPr lang="nl-NL" dirty="0">
                <a:solidFill>
                  <a:srgbClr val="5E3488"/>
                </a:solidFill>
              </a:rPr>
              <a:t>Men heeft ons zelfs Zijn lichaam afgenomen!</a:t>
            </a:r>
          </a:p>
          <a:p>
            <a:pPr algn="just"/>
            <a:r>
              <a:rPr lang="nl-NL" dirty="0">
                <a:solidFill>
                  <a:srgbClr val="5E3488"/>
                </a:solidFill>
              </a:rPr>
              <a:t>O God, vindt U dan zomaar alles goed?</a:t>
            </a:r>
          </a:p>
          <a:p>
            <a:pPr algn="just"/>
            <a:r>
              <a:rPr lang="nl-NL" dirty="0">
                <a:solidFill>
                  <a:srgbClr val="5E3488"/>
                </a:solidFill>
              </a:rPr>
              <a:t>Hoe heeft het zover ooit toch kunnen komen?</a:t>
            </a:r>
          </a:p>
          <a:p>
            <a:pPr algn="just"/>
            <a:r>
              <a:rPr lang="nl-NL" dirty="0">
                <a:solidFill>
                  <a:srgbClr val="5E3488"/>
                </a:solidFill>
              </a:rPr>
              <a:t>Hier sta ik dan, ik zou nog tot Hem gaan,</a:t>
            </a:r>
          </a:p>
          <a:p>
            <a:pPr algn="just"/>
            <a:r>
              <a:rPr lang="nl-NL" dirty="0">
                <a:solidFill>
                  <a:srgbClr val="5E3488"/>
                </a:solidFill>
              </a:rPr>
              <a:t>het laatste doen, het allerlaatste geven.</a:t>
            </a:r>
          </a:p>
          <a:p>
            <a:pPr algn="just"/>
            <a:r>
              <a:rPr lang="nl-NL" dirty="0">
                <a:solidFill>
                  <a:srgbClr val="5E3488"/>
                </a:solidFill>
              </a:rPr>
              <a:t>Daarna breekt elke morgen doelloos aan</a:t>
            </a:r>
          </a:p>
          <a:p>
            <a:pPr algn="just"/>
            <a:r>
              <a:rPr lang="nl-NL" dirty="0">
                <a:solidFill>
                  <a:srgbClr val="5E3488"/>
                </a:solidFill>
              </a:rPr>
              <a:t>want voor wie zou ik nu nog verder leven?</a:t>
            </a:r>
          </a:p>
          <a:p>
            <a:pPr algn="just"/>
            <a:r>
              <a:rPr lang="nl-NL" dirty="0">
                <a:solidFill>
                  <a:srgbClr val="5E3488"/>
                </a:solidFill>
              </a:rPr>
              <a:t>Mijn God, U weet toch hoezeer ik Hem mis</a:t>
            </a:r>
          </a:p>
          <a:p>
            <a:pPr algn="just"/>
            <a:r>
              <a:rPr lang="nl-NL" dirty="0">
                <a:solidFill>
                  <a:srgbClr val="5E3488"/>
                </a:solidFill>
              </a:rPr>
              <a:t>en nu … o Heer, het graf is leeg en open!</a:t>
            </a:r>
          </a:p>
          <a:p>
            <a:pPr algn="just"/>
            <a:r>
              <a:rPr lang="nl-NL" dirty="0">
                <a:solidFill>
                  <a:srgbClr val="5E3488"/>
                </a:solidFill>
              </a:rPr>
              <a:t>Maar nu Zijn lichaam hier niet langer is –</a:t>
            </a:r>
          </a:p>
          <a:p>
            <a:pPr algn="just"/>
            <a:r>
              <a:rPr lang="nl-NL" dirty="0">
                <a:solidFill>
                  <a:srgbClr val="5E3488"/>
                </a:solidFill>
              </a:rPr>
              <a:t>een wonderlijke hoop is mij bekropen.</a:t>
            </a:r>
          </a:p>
          <a:p>
            <a:pPr algn="just"/>
            <a:r>
              <a:rPr lang="nl-NL" dirty="0">
                <a:solidFill>
                  <a:srgbClr val="5E3488"/>
                </a:solidFill>
              </a:rPr>
              <a:t>Een oogverblindend licht slaat op mij neer</a:t>
            </a:r>
          </a:p>
          <a:p>
            <a:pPr algn="just"/>
            <a:r>
              <a:rPr lang="nl-NL" dirty="0">
                <a:solidFill>
                  <a:srgbClr val="5E3488"/>
                </a:solidFill>
              </a:rPr>
              <a:t>en weinig woorden, die mijn ziel doordringen:</a:t>
            </a:r>
          </a:p>
          <a:p>
            <a:pPr algn="just"/>
            <a:r>
              <a:rPr lang="nl-NL" dirty="0">
                <a:solidFill>
                  <a:srgbClr val="5E3488"/>
                </a:solidFill>
              </a:rPr>
              <a:t>‘Wat zoekt gij bij de doden nog uw Heer?’ </a:t>
            </a:r>
          </a:p>
          <a:p>
            <a:pPr algn="just"/>
            <a:r>
              <a:rPr lang="nl-NL" dirty="0">
                <a:solidFill>
                  <a:srgbClr val="5E3488"/>
                </a:solidFill>
              </a:rPr>
              <a:t>Dan barst de wereld open van het zingen.</a:t>
            </a:r>
          </a:p>
          <a:p>
            <a:pPr algn="just"/>
            <a:endParaRPr lang="nl-NL" dirty="0">
              <a:solidFill>
                <a:srgbClr val="5E3488"/>
              </a:solidFill>
            </a:endParaRPr>
          </a:p>
          <a:p>
            <a:pPr algn="just"/>
            <a:r>
              <a:rPr lang="nl-NL" dirty="0">
                <a:solidFill>
                  <a:srgbClr val="5E3488"/>
                </a:solidFill>
              </a:rPr>
              <a:t>Joke Verweerd uit: Opluisteren </a:t>
            </a:r>
          </a:p>
          <a:p>
            <a:pPr algn="just"/>
            <a:r>
              <a:rPr lang="nl-NL" dirty="0">
                <a:solidFill>
                  <a:srgbClr val="5E3488"/>
                </a:solidFill>
              </a:rPr>
              <a:t>(VBK Media, 2003)</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36270595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175604"/>
            <a:ext cx="5671930" cy="584775"/>
          </a:xfrm>
          <a:prstGeom prst="rect">
            <a:avLst/>
          </a:prstGeom>
          <a:noFill/>
        </p:spPr>
        <p:txBody>
          <a:bodyPr wrap="square" rtlCol="0">
            <a:spAutoFit/>
          </a:bodyPr>
          <a:lstStyle/>
          <a:p>
            <a:r>
              <a:rPr lang="nl-NL" sz="3200" b="1" dirty="0">
                <a:solidFill>
                  <a:srgbClr val="5E3488"/>
                </a:solidFill>
              </a:rPr>
              <a:t>Zingen - Psalm 21:4 en 5</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976389"/>
            <a:ext cx="8753055" cy="3693319"/>
          </a:xfrm>
          <a:prstGeom prst="rect">
            <a:avLst/>
          </a:prstGeom>
          <a:noFill/>
        </p:spPr>
        <p:txBody>
          <a:bodyPr wrap="square" rtlCol="0">
            <a:spAutoFit/>
          </a:bodyPr>
          <a:lstStyle/>
          <a:p>
            <a:pPr algn="just"/>
            <a:r>
              <a:rPr lang="nl-NL" dirty="0">
                <a:solidFill>
                  <a:srgbClr val="5E3488"/>
                </a:solidFill>
              </a:rPr>
              <a:t>4. Hij heeft, o God, van U begeerd</a:t>
            </a:r>
          </a:p>
          <a:p>
            <a:pPr algn="just"/>
            <a:r>
              <a:rPr lang="nl-NL" dirty="0">
                <a:solidFill>
                  <a:srgbClr val="5E3488"/>
                </a:solidFill>
              </a:rPr>
              <a:t>Het </a:t>
            </a:r>
            <a:r>
              <a:rPr lang="nl-NL" dirty="0" err="1">
                <a:solidFill>
                  <a:srgbClr val="5E3488"/>
                </a:solidFill>
              </a:rPr>
              <a:t>onvergank'lijk</a:t>
            </a:r>
            <a:r>
              <a:rPr lang="nl-NL" dirty="0">
                <a:solidFill>
                  <a:srgbClr val="5E3488"/>
                </a:solidFill>
              </a:rPr>
              <a:t> leven;</a:t>
            </a:r>
          </a:p>
          <a:p>
            <a:pPr algn="just"/>
            <a:r>
              <a:rPr lang="nl-NL" dirty="0">
                <a:solidFill>
                  <a:srgbClr val="5E3488"/>
                </a:solidFill>
              </a:rPr>
              <a:t>Gij hebt het hem gegeven.</a:t>
            </a:r>
          </a:p>
          <a:p>
            <a:pPr algn="just"/>
            <a:r>
              <a:rPr lang="nl-NL" dirty="0">
                <a:solidFill>
                  <a:srgbClr val="5E3488"/>
                </a:solidFill>
              </a:rPr>
              <a:t>Zo zijn de dagen hem </a:t>
            </a:r>
            <a:r>
              <a:rPr lang="nl-NL" dirty="0" err="1">
                <a:solidFill>
                  <a:srgbClr val="5E3488"/>
                </a:solidFill>
              </a:rPr>
              <a:t>vermeêrd</a:t>
            </a:r>
            <a:r>
              <a:rPr lang="nl-NL" dirty="0">
                <a:solidFill>
                  <a:srgbClr val="5E3488"/>
                </a:solidFill>
              </a:rPr>
              <a:t>;</a:t>
            </a:r>
          </a:p>
          <a:p>
            <a:pPr algn="just"/>
            <a:r>
              <a:rPr lang="nl-NL" dirty="0">
                <a:solidFill>
                  <a:srgbClr val="5E3488"/>
                </a:solidFill>
              </a:rPr>
              <a:t>Zo leeft de Vorst altoos;</a:t>
            </a:r>
          </a:p>
          <a:p>
            <a:pPr algn="just"/>
            <a:r>
              <a:rPr lang="nl-NL" dirty="0">
                <a:solidFill>
                  <a:srgbClr val="5E3488"/>
                </a:solidFill>
              </a:rPr>
              <a:t>Zo leeft hij eindeloos.</a:t>
            </a:r>
          </a:p>
          <a:p>
            <a:pPr algn="just"/>
            <a:endParaRPr lang="nl-NL" dirty="0">
              <a:solidFill>
                <a:srgbClr val="5E3488"/>
              </a:solidFill>
            </a:endParaRPr>
          </a:p>
          <a:p>
            <a:pPr algn="just"/>
            <a:r>
              <a:rPr lang="nl-NL" dirty="0">
                <a:solidFill>
                  <a:srgbClr val="5E3488"/>
                </a:solidFill>
              </a:rPr>
              <a:t>5. Hoe groot en </a:t>
            </a:r>
            <a:r>
              <a:rPr lang="nl-NL" dirty="0" err="1">
                <a:solidFill>
                  <a:srgbClr val="5E3488"/>
                </a:solidFill>
              </a:rPr>
              <a:t>schitt'rend</a:t>
            </a:r>
            <a:r>
              <a:rPr lang="nl-NL" dirty="0">
                <a:solidFill>
                  <a:srgbClr val="5E3488"/>
                </a:solidFill>
              </a:rPr>
              <a:t> is zijn eer,</a:t>
            </a:r>
          </a:p>
          <a:p>
            <a:pPr algn="just"/>
            <a:r>
              <a:rPr lang="nl-NL" dirty="0">
                <a:solidFill>
                  <a:srgbClr val="5E3488"/>
                </a:solidFill>
              </a:rPr>
              <a:t>Door 't heil, aan hem bewezen!</a:t>
            </a:r>
          </a:p>
          <a:p>
            <a:pPr algn="just"/>
            <a:r>
              <a:rPr lang="nl-NL" dirty="0">
                <a:solidFill>
                  <a:srgbClr val="5E3488"/>
                </a:solidFill>
              </a:rPr>
              <a:t>Hoe is zijn roem gerezen!</a:t>
            </a:r>
          </a:p>
          <a:p>
            <a:pPr algn="just"/>
            <a:r>
              <a:rPr lang="nl-NL" dirty="0">
                <a:solidFill>
                  <a:srgbClr val="5E3488"/>
                </a:solidFill>
              </a:rPr>
              <a:t>O alvermogend' Opperheer,</a:t>
            </a:r>
          </a:p>
          <a:p>
            <a:pPr algn="just"/>
            <a:r>
              <a:rPr lang="nl-NL" dirty="0">
                <a:solidFill>
                  <a:srgbClr val="5E3488"/>
                </a:solidFill>
              </a:rPr>
              <a:t>Wat glans, wat majesteit</a:t>
            </a:r>
          </a:p>
          <a:p>
            <a:pPr algn="just"/>
            <a:r>
              <a:rPr lang="nl-NL" dirty="0">
                <a:solidFill>
                  <a:srgbClr val="5E3488"/>
                </a:solidFill>
              </a:rPr>
              <a:t>Hebt Gij dien Vorst bereid!</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120558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8" y="2266625"/>
            <a:ext cx="5671930" cy="584775"/>
          </a:xfrm>
          <a:prstGeom prst="rect">
            <a:avLst/>
          </a:prstGeom>
          <a:noFill/>
        </p:spPr>
        <p:txBody>
          <a:bodyPr wrap="square" rtlCol="0">
            <a:spAutoFit/>
          </a:bodyPr>
          <a:lstStyle/>
          <a:p>
            <a:r>
              <a:rPr lang="nl-NL" sz="3200" b="1" dirty="0">
                <a:solidFill>
                  <a:srgbClr val="F7B206"/>
                </a:solidFill>
              </a:rPr>
              <a:t>Stem</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3155193"/>
            <a:ext cx="7906945" cy="2308324"/>
          </a:xfrm>
          <a:prstGeom prst="rect">
            <a:avLst/>
          </a:prstGeom>
          <a:noFill/>
        </p:spPr>
        <p:txBody>
          <a:bodyPr wrap="square" rtlCol="0">
            <a:spAutoFit/>
          </a:bodyPr>
          <a:lstStyle/>
          <a:p>
            <a:pPr algn="just"/>
            <a:r>
              <a:rPr lang="nl-NL" dirty="0">
                <a:solidFill>
                  <a:schemeClr val="bg1"/>
                </a:solidFill>
              </a:rPr>
              <a:t>Voor Maria Magdalena wordt deze tekst twee keer in haar leven werkelijkheid. In het plaatsje </a:t>
            </a:r>
            <a:r>
              <a:rPr lang="nl-NL" dirty="0" err="1">
                <a:solidFill>
                  <a:schemeClr val="bg1"/>
                </a:solidFill>
              </a:rPr>
              <a:t>Magdala</a:t>
            </a:r>
            <a:r>
              <a:rPr lang="nl-NL" dirty="0">
                <a:solidFill>
                  <a:schemeClr val="bg1"/>
                </a:solidFill>
              </a:rPr>
              <a:t> in Galilea leeft Maria een ellendig leven, bezeten door zeven duivelen die haar helemaal in hun macht houden. Dan ontmoet ze Jezus, Die haar bevrijdt en haar het licht laat zien. Soms kun je ergens naar kijken zonder het werkelijk te ‘zien’. Je neemt het waar met je ogen, maar begrijpt niet wat er gebeurt. Om het echt te zien en te geloven, heb je het licht van de Heilige Geest nodig. Dat zien we ook in het leven van Maria. We volgen haar vandaag op haar weg achter Jezus aan. Bij haar wordt kijken uiteindelijk toch zien.</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4DD9AA14-3A68-9C69-45E4-BE48E991ED25}"/>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649746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8" y="2266625"/>
            <a:ext cx="5671930" cy="584775"/>
          </a:xfrm>
          <a:prstGeom prst="rect">
            <a:avLst/>
          </a:prstGeom>
          <a:noFill/>
        </p:spPr>
        <p:txBody>
          <a:bodyPr wrap="square" rtlCol="0">
            <a:spAutoFit/>
          </a:bodyPr>
          <a:lstStyle/>
          <a:p>
            <a:r>
              <a:rPr lang="nl-NL" sz="3200" b="1" dirty="0">
                <a:solidFill>
                  <a:srgbClr val="F7B206"/>
                </a:solidFill>
              </a:rPr>
              <a:t>Stem</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3155193"/>
            <a:ext cx="8127628" cy="2031325"/>
          </a:xfrm>
          <a:prstGeom prst="rect">
            <a:avLst/>
          </a:prstGeom>
          <a:noFill/>
        </p:spPr>
        <p:txBody>
          <a:bodyPr wrap="square" rtlCol="0">
            <a:spAutoFit/>
          </a:bodyPr>
          <a:lstStyle/>
          <a:p>
            <a:pPr algn="just"/>
            <a:r>
              <a:rPr lang="nl-NL" dirty="0">
                <a:solidFill>
                  <a:schemeClr val="bg1"/>
                </a:solidFill>
              </a:rPr>
              <a:t>Nóg ziet Maria het Paaswonder niet. Ze zoekt het Lichaam van Jezus, maar vindt Het niet. Ze wil Hem zo graag haar liefde bewijzen, maar zelfs dat kan nu niet meer. De vijanden hebben wél aan de woorden van Jezus over Zijn opstanding gedacht. Ze hebben een wacht gezet bij het graf omdat ze verwachten dat de discipelen Zijn lichaam weg zullen halen. Maria is echter de belofte van haar Meester vergeten. Het open graf zou haar eigenlijk met blijdschap moeten vervullen. Wat Jezus belooft, maakt Hij waar!</a:t>
            </a:r>
            <a:endParaRPr lang="en-GB" sz="3200" b="1" dirty="0">
              <a:solidFill>
                <a:schemeClr val="bg1"/>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3" name="Oval 4">
            <a:extLst>
              <a:ext uri="{FF2B5EF4-FFF2-40B4-BE49-F238E27FC236}">
                <a16:creationId xmlns:a16="http://schemas.microsoft.com/office/drawing/2014/main" id="{369F8AAF-47D0-D6DB-285B-1745DFFAEAB6}"/>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185028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505837"/>
            <a:ext cx="5671930" cy="584775"/>
          </a:xfrm>
          <a:prstGeom prst="rect">
            <a:avLst/>
          </a:prstGeom>
          <a:noFill/>
        </p:spPr>
        <p:txBody>
          <a:bodyPr wrap="square" rtlCol="0">
            <a:spAutoFit/>
          </a:bodyPr>
          <a:lstStyle/>
          <a:p>
            <a:r>
              <a:rPr lang="nl-NL" sz="3200" b="1" dirty="0">
                <a:solidFill>
                  <a:srgbClr val="5E3488"/>
                </a:solidFill>
              </a:rPr>
              <a:t>Zingen - Psalm 43:5</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489841"/>
            <a:ext cx="7906945" cy="1754326"/>
          </a:xfrm>
          <a:prstGeom prst="rect">
            <a:avLst/>
          </a:prstGeom>
          <a:noFill/>
        </p:spPr>
        <p:txBody>
          <a:bodyPr wrap="square" rtlCol="0">
            <a:spAutoFit/>
          </a:bodyPr>
          <a:lstStyle/>
          <a:p>
            <a:r>
              <a:rPr lang="nl-NL" dirty="0">
                <a:solidFill>
                  <a:srgbClr val="5E3488"/>
                </a:solidFill>
              </a:rPr>
              <a:t>Mijn ziel, hoe treurt ge dus verslagen?</a:t>
            </a:r>
          </a:p>
          <a:p>
            <a:r>
              <a:rPr lang="nl-NL" dirty="0">
                <a:solidFill>
                  <a:srgbClr val="5E3488"/>
                </a:solidFill>
              </a:rPr>
              <a:t>Wat zijt g' onrustig in uw lot?</a:t>
            </a:r>
          </a:p>
          <a:p>
            <a:r>
              <a:rPr lang="nl-NL" dirty="0">
                <a:solidFill>
                  <a:srgbClr val="5E3488"/>
                </a:solidFill>
              </a:rPr>
              <a:t>Berust in 's HEEREN welbehagen;</a:t>
            </a:r>
          </a:p>
          <a:p>
            <a:r>
              <a:rPr lang="nl-NL" dirty="0">
                <a:solidFill>
                  <a:srgbClr val="5E3488"/>
                </a:solidFill>
              </a:rPr>
              <a:t>Hij doet welhaast uw </a:t>
            </a:r>
            <a:r>
              <a:rPr lang="nl-NL" dirty="0" err="1">
                <a:solidFill>
                  <a:srgbClr val="5E3488"/>
                </a:solidFill>
              </a:rPr>
              <a:t>heilzon</a:t>
            </a:r>
            <a:r>
              <a:rPr lang="nl-NL" dirty="0">
                <a:solidFill>
                  <a:srgbClr val="5E3488"/>
                </a:solidFill>
              </a:rPr>
              <a:t> dagen;</a:t>
            </a:r>
          </a:p>
          <a:p>
            <a:r>
              <a:rPr lang="nl-NL" dirty="0">
                <a:solidFill>
                  <a:srgbClr val="5E3488"/>
                </a:solidFill>
              </a:rPr>
              <a:t>Uw hoop </a:t>
            </a:r>
            <a:r>
              <a:rPr lang="nl-NL" dirty="0" err="1">
                <a:solidFill>
                  <a:srgbClr val="5E3488"/>
                </a:solidFill>
              </a:rPr>
              <a:t>herleev</a:t>
            </a:r>
            <a:r>
              <a:rPr lang="nl-NL" dirty="0">
                <a:solidFill>
                  <a:srgbClr val="5E3488"/>
                </a:solidFill>
              </a:rPr>
              <a:t>', naar Zijn gebod;</a:t>
            </a:r>
          </a:p>
          <a:p>
            <a:r>
              <a:rPr lang="nl-NL" dirty="0">
                <a:solidFill>
                  <a:srgbClr val="5E3488"/>
                </a:solidFill>
              </a:rPr>
              <a:t>Mijn redder is mijn God.</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6213847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8" y="2266625"/>
            <a:ext cx="5671930" cy="584775"/>
          </a:xfrm>
          <a:prstGeom prst="rect">
            <a:avLst/>
          </a:prstGeom>
          <a:noFill/>
        </p:spPr>
        <p:txBody>
          <a:bodyPr wrap="square" rtlCol="0">
            <a:spAutoFit/>
          </a:bodyPr>
          <a:lstStyle/>
          <a:p>
            <a:r>
              <a:rPr lang="nl-NL" sz="3200" b="1" dirty="0">
                <a:solidFill>
                  <a:srgbClr val="F7B206"/>
                </a:solidFill>
              </a:rPr>
              <a:t>Stem</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3155193"/>
            <a:ext cx="8127628" cy="1754326"/>
          </a:xfrm>
          <a:prstGeom prst="rect">
            <a:avLst/>
          </a:prstGeom>
          <a:noFill/>
        </p:spPr>
        <p:txBody>
          <a:bodyPr wrap="square" rtlCol="0">
            <a:spAutoFit/>
          </a:bodyPr>
          <a:lstStyle/>
          <a:p>
            <a:pPr algn="just"/>
            <a:r>
              <a:rPr lang="nl-NL" dirty="0">
                <a:solidFill>
                  <a:schemeClr val="bg1"/>
                </a:solidFill>
              </a:rPr>
              <a:t>Maria kijkt in het graf. Ze hoort de engelen, maar ziet en verstaat het wonder nog niet. Maria zoekt Jezus, maar Jezus zoekt ook Maria! Als zij zich omdraait, spreekt Hij haar liefdevol aan: ‘Vrouw, waarom huilt u? Wie zoekt u?’ Er klinkt geen verwijt vanwege haar ongeloof. Jezus gaat haar troosten en neemt voor de tweede keer het duister in haar leven weg. Als Maria haar naam hoort, gaan haar ogen open. Ze ziet Hem en gelooft! </a:t>
            </a:r>
            <a:endParaRPr lang="en-GB" sz="3200" b="1" dirty="0">
              <a:solidFill>
                <a:schemeClr val="bg1"/>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3" name="Oval 4">
            <a:extLst>
              <a:ext uri="{FF2B5EF4-FFF2-40B4-BE49-F238E27FC236}">
                <a16:creationId xmlns:a16="http://schemas.microsoft.com/office/drawing/2014/main" id="{966BCE68-D9A4-8758-E3B4-55BFACC5149E}"/>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1796516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6" y="1505837"/>
            <a:ext cx="6527393" cy="584775"/>
          </a:xfrm>
          <a:prstGeom prst="rect">
            <a:avLst/>
          </a:prstGeom>
          <a:noFill/>
        </p:spPr>
        <p:txBody>
          <a:bodyPr wrap="square" rtlCol="0">
            <a:spAutoFit/>
          </a:bodyPr>
          <a:lstStyle/>
          <a:p>
            <a:r>
              <a:rPr lang="nl-NL" sz="3200" b="1" dirty="0">
                <a:solidFill>
                  <a:srgbClr val="5E3488"/>
                </a:solidFill>
              </a:rPr>
              <a:t>Schriftlezing - Johannes 20:16-18</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426205"/>
            <a:ext cx="7906945" cy="2031325"/>
          </a:xfrm>
          <a:prstGeom prst="rect">
            <a:avLst/>
          </a:prstGeom>
          <a:noFill/>
        </p:spPr>
        <p:txBody>
          <a:bodyPr wrap="square" rtlCol="0">
            <a:spAutoFit/>
          </a:bodyPr>
          <a:lstStyle/>
          <a:p>
            <a:r>
              <a:rPr lang="nl-NL" dirty="0">
                <a:solidFill>
                  <a:srgbClr val="5E3488"/>
                </a:solidFill>
              </a:rPr>
              <a:t>16. Jezus zei tegen haar: Maria! Zij keerde zich om en zei tegen Hem: </a:t>
            </a:r>
            <a:r>
              <a:rPr lang="nl-NL" dirty="0" err="1">
                <a:solidFill>
                  <a:srgbClr val="5E3488"/>
                </a:solidFill>
              </a:rPr>
              <a:t>Rabboeni</a:t>
            </a:r>
            <a:r>
              <a:rPr lang="nl-NL" dirty="0">
                <a:solidFill>
                  <a:srgbClr val="5E3488"/>
                </a:solidFill>
              </a:rPr>
              <a:t>; dat betekent: Meester. </a:t>
            </a:r>
          </a:p>
          <a:p>
            <a:r>
              <a:rPr lang="nl-NL" dirty="0">
                <a:solidFill>
                  <a:srgbClr val="5E3488"/>
                </a:solidFill>
              </a:rPr>
              <a:t>17. Jezus zei tegen haar: Houd Mij niet vast, want Ik ben nog niet opgevaren naar Mijn Vader, maar ga naar Mijn broeders en zeg tegen hen: Ik vaar op naar Mijn Vader en uw Vader, en naar Mijn God en uw God. </a:t>
            </a:r>
          </a:p>
          <a:p>
            <a:r>
              <a:rPr lang="nl-NL" dirty="0">
                <a:solidFill>
                  <a:srgbClr val="5E3488"/>
                </a:solidFill>
              </a:rPr>
              <a:t>18. Maria Magdalena ging en berichtte de discipelen dat zij de Heere gezien had en dat Hij dit tegen haar gezegd had.</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6890207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695739"/>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654919" y="973416"/>
            <a:ext cx="5509907" cy="1077218"/>
          </a:xfrm>
          <a:prstGeom prst="rect">
            <a:avLst/>
          </a:prstGeom>
          <a:noFill/>
        </p:spPr>
        <p:txBody>
          <a:bodyPr wrap="square" rtlCol="0">
            <a:spAutoFit/>
          </a:bodyPr>
          <a:lstStyle/>
          <a:p>
            <a:pPr algn="ctr"/>
            <a:r>
              <a:rPr lang="nl-NL" sz="3200" b="1" dirty="0">
                <a:solidFill>
                  <a:srgbClr val="5E3488"/>
                </a:solidFill>
              </a:rPr>
              <a:t>Zingen </a:t>
            </a:r>
          </a:p>
          <a:p>
            <a:pPr algn="ctr"/>
            <a:r>
              <a:rPr lang="nl-NL" sz="3200" b="1" dirty="0">
                <a:solidFill>
                  <a:srgbClr val="5E3488"/>
                </a:solidFill>
              </a:rPr>
              <a:t>Op Toonhoogte 111:1, 2 en 3</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381711" y="2561923"/>
            <a:ext cx="7906945" cy="2585323"/>
          </a:xfrm>
          <a:prstGeom prst="rect">
            <a:avLst/>
          </a:prstGeom>
          <a:noFill/>
        </p:spPr>
        <p:txBody>
          <a:bodyPr wrap="square" rtlCol="0">
            <a:spAutoFit/>
          </a:bodyPr>
          <a:lstStyle/>
          <a:p>
            <a:pPr algn="just"/>
            <a:r>
              <a:rPr lang="nl-NL" dirty="0">
                <a:solidFill>
                  <a:srgbClr val="5E3488"/>
                </a:solidFill>
              </a:rPr>
              <a:t>1. Geprezen zij de Heer, die eeuwig leeft</a:t>
            </a:r>
          </a:p>
          <a:p>
            <a:pPr algn="just"/>
            <a:r>
              <a:rPr lang="nl-NL" dirty="0">
                <a:solidFill>
                  <a:srgbClr val="5E3488"/>
                </a:solidFill>
              </a:rPr>
              <a:t>Die vol ontferming ieder troost</a:t>
            </a:r>
          </a:p>
          <a:p>
            <a:pPr algn="just"/>
            <a:r>
              <a:rPr lang="nl-NL" dirty="0">
                <a:solidFill>
                  <a:srgbClr val="5E3488"/>
                </a:solidFill>
              </a:rPr>
              <a:t>En alle schuld vergeeft</a:t>
            </a:r>
          </a:p>
          <a:p>
            <a:pPr algn="just"/>
            <a:r>
              <a:rPr lang="nl-NL" dirty="0">
                <a:solidFill>
                  <a:srgbClr val="5E3488"/>
                </a:solidFill>
              </a:rPr>
              <a:t>Die heel het aards gebeuren vast in handen heeft</a:t>
            </a:r>
          </a:p>
          <a:p>
            <a:pPr algn="just"/>
            <a:r>
              <a:rPr lang="nl-NL" dirty="0">
                <a:solidFill>
                  <a:srgbClr val="5E3488"/>
                </a:solidFill>
              </a:rPr>
              <a:t>Hem zij de glorie, want Hij die overwon</a:t>
            </a:r>
          </a:p>
          <a:p>
            <a:pPr algn="just"/>
            <a:r>
              <a:rPr lang="nl-NL" dirty="0">
                <a:solidFill>
                  <a:srgbClr val="5E3488"/>
                </a:solidFill>
              </a:rPr>
              <a:t>Zal nooit verlaten wat Zijn hand begon</a:t>
            </a:r>
          </a:p>
          <a:p>
            <a:pPr algn="just"/>
            <a:r>
              <a:rPr lang="nl-NL" dirty="0">
                <a:solidFill>
                  <a:srgbClr val="5E3488"/>
                </a:solidFill>
              </a:rPr>
              <a:t>Halleluja. Geprezen zij het Lam</a:t>
            </a:r>
          </a:p>
          <a:p>
            <a:pPr algn="just"/>
            <a:r>
              <a:rPr lang="nl-NL" dirty="0">
                <a:solidFill>
                  <a:srgbClr val="5E3488"/>
                </a:solidFill>
              </a:rPr>
              <a:t>Dat de schuld der wereld op zich nam</a:t>
            </a:r>
          </a:p>
          <a:p>
            <a:pPr algn="just"/>
            <a:endParaRPr lang="nl-NL"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852" y="4807367"/>
            <a:ext cx="2217717" cy="2217717"/>
          </a:xfrm>
          <a:prstGeom prst="rect">
            <a:avLst/>
          </a:prstGeom>
        </p:spPr>
      </p:pic>
      <p:sp>
        <p:nvSpPr>
          <p:cNvPr id="2" name="TextBox 6">
            <a:extLst>
              <a:ext uri="{FF2B5EF4-FFF2-40B4-BE49-F238E27FC236}">
                <a16:creationId xmlns:a16="http://schemas.microsoft.com/office/drawing/2014/main" id="{4D75B4A3-7633-C6E9-3758-D846E3A44193}"/>
              </a:ext>
            </a:extLst>
          </p:cNvPr>
          <p:cNvSpPr txBox="1"/>
          <p:nvPr/>
        </p:nvSpPr>
        <p:spPr>
          <a:xfrm>
            <a:off x="6306653" y="887192"/>
            <a:ext cx="7906945" cy="5078313"/>
          </a:xfrm>
          <a:prstGeom prst="rect">
            <a:avLst/>
          </a:prstGeom>
          <a:noFill/>
        </p:spPr>
        <p:txBody>
          <a:bodyPr wrap="square" rtlCol="0">
            <a:spAutoFit/>
          </a:bodyPr>
          <a:lstStyle/>
          <a:p>
            <a:pPr algn="just"/>
            <a:endParaRPr lang="nl-NL" dirty="0">
              <a:solidFill>
                <a:srgbClr val="5E3488"/>
              </a:solidFill>
            </a:endParaRPr>
          </a:p>
          <a:p>
            <a:pPr algn="just"/>
            <a:r>
              <a:rPr lang="nl-NL" dirty="0">
                <a:solidFill>
                  <a:srgbClr val="5E3488"/>
                </a:solidFill>
              </a:rPr>
              <a:t>2. Verdreven is de schaduw van de nacht</a:t>
            </a:r>
          </a:p>
          <a:p>
            <a:pPr algn="just"/>
            <a:r>
              <a:rPr lang="nl-NL" dirty="0">
                <a:solidFill>
                  <a:srgbClr val="5E3488"/>
                </a:solidFill>
              </a:rPr>
              <a:t>En wie Hem wil aanvaarden wordt eens veilig thuis gebracht</a:t>
            </a:r>
          </a:p>
          <a:p>
            <a:pPr algn="just"/>
            <a:r>
              <a:rPr lang="nl-NL" dirty="0">
                <a:solidFill>
                  <a:srgbClr val="5E3488"/>
                </a:solidFill>
              </a:rPr>
              <a:t>Voor Hem geldt ook dit wonder: alles is volbracht</a:t>
            </a:r>
          </a:p>
          <a:p>
            <a:pPr algn="just"/>
            <a:r>
              <a:rPr lang="nl-NL" dirty="0">
                <a:solidFill>
                  <a:srgbClr val="5E3488"/>
                </a:solidFill>
              </a:rPr>
              <a:t>Hem zij de glorie, want Hij die overwon</a:t>
            </a:r>
          </a:p>
          <a:p>
            <a:pPr algn="just"/>
            <a:r>
              <a:rPr lang="nl-NL" dirty="0">
                <a:solidFill>
                  <a:srgbClr val="5E3488"/>
                </a:solidFill>
              </a:rPr>
              <a:t>Zal nooit verlaten wat Zijn hand begon</a:t>
            </a:r>
          </a:p>
          <a:p>
            <a:pPr algn="just"/>
            <a:r>
              <a:rPr lang="nl-NL" dirty="0">
                <a:solidFill>
                  <a:srgbClr val="5E3488"/>
                </a:solidFill>
              </a:rPr>
              <a:t>Halleluja. Geprezen zij het Lam</a:t>
            </a:r>
          </a:p>
          <a:p>
            <a:pPr algn="just"/>
            <a:r>
              <a:rPr lang="nl-NL" dirty="0">
                <a:solidFill>
                  <a:srgbClr val="5E3488"/>
                </a:solidFill>
              </a:rPr>
              <a:t>Dat de schuld der wereld op zich nam</a:t>
            </a:r>
          </a:p>
          <a:p>
            <a:pPr algn="just"/>
            <a:endParaRPr lang="nl-NL" dirty="0">
              <a:solidFill>
                <a:srgbClr val="5E3488"/>
              </a:solidFill>
            </a:endParaRPr>
          </a:p>
          <a:p>
            <a:pPr algn="just"/>
            <a:r>
              <a:rPr lang="nl-NL" dirty="0">
                <a:solidFill>
                  <a:srgbClr val="5E3488"/>
                </a:solidFill>
              </a:rPr>
              <a:t>3. Hij doet ons dankbaar schouwen in het licht</a:t>
            </a:r>
          </a:p>
          <a:p>
            <a:pPr algn="just"/>
            <a:r>
              <a:rPr lang="nl-NL" dirty="0">
                <a:solidFill>
                  <a:srgbClr val="5E3488"/>
                </a:solidFill>
              </a:rPr>
              <a:t>Dat uitstraalt van het kruis, dat eens voor ons werd opgericht</a:t>
            </a:r>
          </a:p>
          <a:p>
            <a:pPr algn="just"/>
            <a:r>
              <a:rPr lang="nl-NL" dirty="0">
                <a:solidFill>
                  <a:srgbClr val="5E3488"/>
                </a:solidFill>
              </a:rPr>
              <a:t>En voor ons oog verrijst een heerlijk vergezicht</a:t>
            </a:r>
          </a:p>
          <a:p>
            <a:pPr algn="just"/>
            <a:r>
              <a:rPr lang="nl-NL" dirty="0">
                <a:solidFill>
                  <a:srgbClr val="5E3488"/>
                </a:solidFill>
              </a:rPr>
              <a:t>Hem zij de glorie, want Hij die overwon</a:t>
            </a:r>
          </a:p>
          <a:p>
            <a:pPr algn="just"/>
            <a:r>
              <a:rPr lang="nl-NL" dirty="0">
                <a:solidFill>
                  <a:srgbClr val="5E3488"/>
                </a:solidFill>
              </a:rPr>
              <a:t>Zal nooit verlaten wat Zijn hand begon</a:t>
            </a:r>
          </a:p>
          <a:p>
            <a:pPr algn="just"/>
            <a:r>
              <a:rPr lang="nl-NL" dirty="0">
                <a:solidFill>
                  <a:srgbClr val="5E3488"/>
                </a:solidFill>
              </a:rPr>
              <a:t>Halleluja. Geprezen zij het Lam</a:t>
            </a:r>
          </a:p>
          <a:p>
            <a:pPr algn="just"/>
            <a:r>
              <a:rPr lang="nl-NL" dirty="0">
                <a:solidFill>
                  <a:srgbClr val="5E3488"/>
                </a:solidFill>
              </a:rPr>
              <a:t>Dat de schuld der wereld op zich nam</a:t>
            </a:r>
          </a:p>
          <a:p>
            <a:pPr algn="just"/>
            <a:r>
              <a:rPr lang="nl-NL" dirty="0">
                <a:solidFill>
                  <a:srgbClr val="5E3488"/>
                </a:solidFill>
              </a:rPr>
              <a:t>Halleluja. Geprezen zij het Lam</a:t>
            </a:r>
          </a:p>
          <a:p>
            <a:pPr algn="just"/>
            <a:r>
              <a:rPr lang="nl-NL" dirty="0">
                <a:solidFill>
                  <a:srgbClr val="5E3488"/>
                </a:solidFill>
              </a:rPr>
              <a:t>Dat de schuld der wereld op zich nam</a:t>
            </a:r>
          </a:p>
        </p:txBody>
      </p:sp>
    </p:spTree>
    <p:extLst>
      <p:ext uri="{BB962C8B-B14F-4D97-AF65-F5344CB8AC3E}">
        <p14:creationId xmlns:p14="http://schemas.microsoft.com/office/powerpoint/2010/main" val="753955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8" y="2266625"/>
            <a:ext cx="5671930" cy="584775"/>
          </a:xfrm>
          <a:prstGeom prst="rect">
            <a:avLst/>
          </a:prstGeom>
          <a:noFill/>
        </p:spPr>
        <p:txBody>
          <a:bodyPr wrap="square" rtlCol="0">
            <a:spAutoFit/>
          </a:bodyPr>
          <a:lstStyle/>
          <a:p>
            <a:r>
              <a:rPr lang="nl-NL" sz="3200" b="1" dirty="0">
                <a:solidFill>
                  <a:srgbClr val="F7B206"/>
                </a:solidFill>
              </a:rPr>
              <a:t>Stem</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3155193"/>
            <a:ext cx="8127628" cy="1477328"/>
          </a:xfrm>
          <a:prstGeom prst="rect">
            <a:avLst/>
          </a:prstGeom>
          <a:noFill/>
        </p:spPr>
        <p:txBody>
          <a:bodyPr wrap="square" rtlCol="0">
            <a:spAutoFit/>
          </a:bodyPr>
          <a:lstStyle/>
          <a:p>
            <a:pPr algn="just"/>
            <a:r>
              <a:rPr lang="nl-NL" dirty="0">
                <a:solidFill>
                  <a:schemeClr val="bg1"/>
                </a:solidFill>
              </a:rPr>
              <a:t>De blijdschap van Maria is zo groot, het liefst wil ze Hem vasthouden en nooit meer loslaten. Ze wil terug naar hoe het altijd is geweest. Maar Jezus wil haar leren dat vanaf nu alles anders wordt. Zijn taak op aarde is volbracht, Hij gaat terug naar Zijn Vader. Deze boodschap mag Maria doorgeven aan de discipelen, die Hij nu Zijn broeders noemt. </a:t>
            </a:r>
            <a:endParaRPr lang="en-GB" sz="3200" b="1" dirty="0">
              <a:solidFill>
                <a:schemeClr val="bg1"/>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3" name="Oval 4">
            <a:extLst>
              <a:ext uri="{FF2B5EF4-FFF2-40B4-BE49-F238E27FC236}">
                <a16:creationId xmlns:a16="http://schemas.microsoft.com/office/drawing/2014/main" id="{5EDDF2DD-54F7-CC1A-D4B0-A44F95556BCF}"/>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4903668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8" y="2266625"/>
            <a:ext cx="5671930" cy="584775"/>
          </a:xfrm>
          <a:prstGeom prst="rect">
            <a:avLst/>
          </a:prstGeom>
          <a:noFill/>
        </p:spPr>
        <p:txBody>
          <a:bodyPr wrap="square" rtlCol="0">
            <a:spAutoFit/>
          </a:bodyPr>
          <a:lstStyle/>
          <a:p>
            <a:r>
              <a:rPr lang="nl-NL" sz="3200" b="1" dirty="0">
                <a:solidFill>
                  <a:srgbClr val="F7B206"/>
                </a:solidFill>
              </a:rPr>
              <a:t>Stem</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3155193"/>
            <a:ext cx="8127628" cy="1477328"/>
          </a:xfrm>
          <a:prstGeom prst="rect">
            <a:avLst/>
          </a:prstGeom>
          <a:noFill/>
        </p:spPr>
        <p:txBody>
          <a:bodyPr wrap="square" rtlCol="0">
            <a:spAutoFit/>
          </a:bodyPr>
          <a:lstStyle/>
          <a:p>
            <a:pPr algn="just"/>
            <a:r>
              <a:rPr lang="nl-NL" dirty="0">
                <a:solidFill>
                  <a:schemeClr val="bg1"/>
                </a:solidFill>
              </a:rPr>
              <a:t>Jezus heeft voor onze zonden betaald, de weg tot Zijn Vader geopend, de dood overwonnen, de boze verslagen. Nu zit Hij aan de rechterhand van Zijn hemelse Vader. Goede Vrijdag, Pasen, en Hemelvaart zijn onlosmakelijk met elkaar verbonden: ‘Christus is het Die gestorven is, ja wat meer is, Die ook opgewekt is, Die ook aan de rechterhand van God is, Die ook voor ons pleit.’ (Romeinen 8: 34b)</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3" name="Oval 4">
            <a:extLst>
              <a:ext uri="{FF2B5EF4-FFF2-40B4-BE49-F238E27FC236}">
                <a16:creationId xmlns:a16="http://schemas.microsoft.com/office/drawing/2014/main" id="{88C44DFD-798E-F2D8-C1FB-0D64EE968DEA}"/>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7841154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8" y="2266625"/>
            <a:ext cx="5671930" cy="584775"/>
          </a:xfrm>
          <a:prstGeom prst="rect">
            <a:avLst/>
          </a:prstGeom>
          <a:noFill/>
        </p:spPr>
        <p:txBody>
          <a:bodyPr wrap="square" rtlCol="0">
            <a:spAutoFit/>
          </a:bodyPr>
          <a:lstStyle/>
          <a:p>
            <a:r>
              <a:rPr lang="nl-NL" sz="3200" b="1" dirty="0">
                <a:solidFill>
                  <a:srgbClr val="F7B206"/>
                </a:solidFill>
              </a:rPr>
              <a:t>Stem</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3155193"/>
            <a:ext cx="8127628" cy="1200329"/>
          </a:xfrm>
          <a:prstGeom prst="rect">
            <a:avLst/>
          </a:prstGeom>
          <a:noFill/>
        </p:spPr>
        <p:txBody>
          <a:bodyPr wrap="square" rtlCol="0">
            <a:spAutoFit/>
          </a:bodyPr>
          <a:lstStyle/>
          <a:p>
            <a:pPr algn="just"/>
            <a:r>
              <a:rPr lang="nl-NL" dirty="0">
                <a:solidFill>
                  <a:schemeClr val="bg1"/>
                </a:solidFill>
              </a:rPr>
              <a:t>Maria gelooft niet omdat het graf leeg is, Jezus opende Maria’s ogen door haar bij haar naam te noemen. Ze keek Jezus aan en Hij maakte dat haar kijken zien werd! Jij stond er vandaag bij, je stond naast Maria. Heb je Hem gezien? Hoorde je je naam? Laat ons kijken ook zien worden door de Heilige Geest! </a:t>
            </a:r>
            <a:endParaRPr lang="en-GB" sz="3200" b="1" dirty="0">
              <a:solidFill>
                <a:schemeClr val="bg1"/>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3" name="Oval 4">
            <a:extLst>
              <a:ext uri="{FF2B5EF4-FFF2-40B4-BE49-F238E27FC236}">
                <a16:creationId xmlns:a16="http://schemas.microsoft.com/office/drawing/2014/main" id="{4E438FE6-D4E8-EBF7-840F-AFBCA53D69B2}"/>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0913656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037937"/>
            <a:ext cx="6527393" cy="584775"/>
          </a:xfrm>
          <a:prstGeom prst="rect">
            <a:avLst/>
          </a:prstGeom>
          <a:noFill/>
        </p:spPr>
        <p:txBody>
          <a:bodyPr wrap="square" rtlCol="0">
            <a:spAutoFit/>
          </a:bodyPr>
          <a:lstStyle/>
          <a:p>
            <a:r>
              <a:rPr lang="nl-NL" sz="3200" b="1" dirty="0">
                <a:solidFill>
                  <a:srgbClr val="5E3488"/>
                </a:solidFill>
              </a:rPr>
              <a:t>Gedicht - Wees niet bevreesd!</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849745"/>
            <a:ext cx="7906945" cy="3970318"/>
          </a:xfrm>
          <a:prstGeom prst="rect">
            <a:avLst/>
          </a:prstGeom>
          <a:noFill/>
        </p:spPr>
        <p:txBody>
          <a:bodyPr wrap="square" rtlCol="0">
            <a:spAutoFit/>
          </a:bodyPr>
          <a:lstStyle/>
          <a:p>
            <a:r>
              <a:rPr lang="nl-NL" dirty="0">
                <a:solidFill>
                  <a:srgbClr val="5E3488"/>
                </a:solidFill>
              </a:rPr>
              <a:t>Wees niet bevreesd! Ik </a:t>
            </a:r>
            <a:r>
              <a:rPr lang="nl-NL" dirty="0" err="1">
                <a:solidFill>
                  <a:srgbClr val="5E3488"/>
                </a:solidFill>
              </a:rPr>
              <a:t>kèn</a:t>
            </a:r>
            <a:r>
              <a:rPr lang="nl-NL" dirty="0">
                <a:solidFill>
                  <a:srgbClr val="5E3488"/>
                </a:solidFill>
              </a:rPr>
              <a:t> toch al je angsten!</a:t>
            </a:r>
          </a:p>
          <a:p>
            <a:r>
              <a:rPr lang="nl-NL" dirty="0">
                <a:solidFill>
                  <a:srgbClr val="5E3488"/>
                </a:solidFill>
              </a:rPr>
              <a:t>Ik wéét hoe donker vaak je weg kan zijn.</a:t>
            </a:r>
          </a:p>
          <a:p>
            <a:r>
              <a:rPr lang="nl-NL" dirty="0">
                <a:solidFill>
                  <a:srgbClr val="5E3488"/>
                </a:solidFill>
              </a:rPr>
              <a:t>Ik heb je lief… voor jou ben Ik gestorven,</a:t>
            </a:r>
          </a:p>
          <a:p>
            <a:r>
              <a:rPr lang="nl-NL" dirty="0">
                <a:solidFill>
                  <a:srgbClr val="5E3488"/>
                </a:solidFill>
              </a:rPr>
              <a:t>voor jou wil Ik het Licht der wereld zijn!</a:t>
            </a:r>
          </a:p>
          <a:p>
            <a:r>
              <a:rPr lang="nl-NL" dirty="0">
                <a:solidFill>
                  <a:srgbClr val="5E3488"/>
                </a:solidFill>
              </a:rPr>
              <a:t>Wees niet bevreesd: Want ondanks leed en zorgen</a:t>
            </a:r>
          </a:p>
          <a:p>
            <a:r>
              <a:rPr lang="nl-NL" dirty="0">
                <a:solidFill>
                  <a:srgbClr val="5E3488"/>
                </a:solidFill>
              </a:rPr>
              <a:t>en al bedreigt de dood je ieder uur…</a:t>
            </a:r>
          </a:p>
          <a:p>
            <a:r>
              <a:rPr lang="nl-NL" dirty="0">
                <a:solidFill>
                  <a:srgbClr val="5E3488"/>
                </a:solidFill>
              </a:rPr>
              <a:t>is er een weg die voert naar grote blijdschap,</a:t>
            </a:r>
          </a:p>
          <a:p>
            <a:r>
              <a:rPr lang="nl-NL" dirty="0">
                <a:solidFill>
                  <a:srgbClr val="5E3488"/>
                </a:solidFill>
              </a:rPr>
              <a:t>die weg ging Ik dwars door het hellevuur!</a:t>
            </a:r>
          </a:p>
          <a:p>
            <a:r>
              <a:rPr lang="nl-NL" dirty="0">
                <a:solidFill>
                  <a:srgbClr val="5E3488"/>
                </a:solidFill>
              </a:rPr>
              <a:t>Wees niet bevreesd: Maar ga je weg vertrouwend. </a:t>
            </a:r>
          </a:p>
          <a:p>
            <a:r>
              <a:rPr lang="nl-NL" dirty="0">
                <a:solidFill>
                  <a:srgbClr val="5E3488"/>
                </a:solidFill>
              </a:rPr>
              <a:t>En weet, al moet het soms door diepten gaan…</a:t>
            </a:r>
          </a:p>
          <a:p>
            <a:r>
              <a:rPr lang="nl-NL" dirty="0">
                <a:solidFill>
                  <a:srgbClr val="5E3488"/>
                </a:solidFill>
              </a:rPr>
              <a:t>de dood is dood, je mag voor eeuwig leven!</a:t>
            </a:r>
          </a:p>
          <a:p>
            <a:r>
              <a:rPr lang="nl-NL" dirty="0">
                <a:solidFill>
                  <a:srgbClr val="5E3488"/>
                </a:solidFill>
              </a:rPr>
              <a:t>omdat Ik uit de dood ben opgestaan!</a:t>
            </a:r>
          </a:p>
          <a:p>
            <a:endParaRPr lang="nl-NL" dirty="0">
              <a:solidFill>
                <a:srgbClr val="5E3488"/>
              </a:solidFill>
            </a:endParaRPr>
          </a:p>
          <a:p>
            <a:r>
              <a:rPr lang="nl-NL" dirty="0">
                <a:solidFill>
                  <a:srgbClr val="5E3488"/>
                </a:solidFill>
              </a:rPr>
              <a:t>Joke van </a:t>
            </a:r>
            <a:r>
              <a:rPr lang="nl-NL" dirty="0" err="1">
                <a:solidFill>
                  <a:srgbClr val="5E3488"/>
                </a:solidFill>
              </a:rPr>
              <a:t>Sliedregt</a:t>
            </a:r>
            <a:r>
              <a:rPr lang="nl-NL" dirty="0">
                <a:solidFill>
                  <a:srgbClr val="5E3488"/>
                </a:solidFill>
              </a:rPr>
              <a:t> – Uit: Vruchtbaar leven (Den Hertog, 1995)</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128880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695739"/>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336446" y="1224233"/>
            <a:ext cx="6877913" cy="584775"/>
          </a:xfrm>
          <a:prstGeom prst="rect">
            <a:avLst/>
          </a:prstGeom>
          <a:noFill/>
        </p:spPr>
        <p:txBody>
          <a:bodyPr wrap="square" rtlCol="0">
            <a:spAutoFit/>
          </a:bodyPr>
          <a:lstStyle/>
          <a:p>
            <a:r>
              <a:rPr lang="nl-NL" sz="3200" b="1" dirty="0">
                <a:solidFill>
                  <a:srgbClr val="5E3488"/>
                </a:solidFill>
              </a:rPr>
              <a:t>Zingen - Op Toonhoogte 108:1, 3 en 4</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336446" y="2007210"/>
            <a:ext cx="7906945" cy="3970318"/>
          </a:xfrm>
          <a:prstGeom prst="rect">
            <a:avLst/>
          </a:prstGeom>
          <a:noFill/>
        </p:spPr>
        <p:txBody>
          <a:bodyPr wrap="square" rtlCol="0">
            <a:spAutoFit/>
          </a:bodyPr>
          <a:lstStyle/>
          <a:p>
            <a:pPr algn="just"/>
            <a:r>
              <a:rPr lang="nl-NL" dirty="0">
                <a:solidFill>
                  <a:srgbClr val="5E3488"/>
                </a:solidFill>
              </a:rPr>
              <a:t>1. Daar juicht een toon, daar klinkt een stem,</a:t>
            </a:r>
          </a:p>
          <a:p>
            <a:pPr algn="just"/>
            <a:r>
              <a:rPr lang="nl-NL" dirty="0">
                <a:solidFill>
                  <a:srgbClr val="5E3488"/>
                </a:solidFill>
              </a:rPr>
              <a:t>die galmt door gans' Jeruzalem;</a:t>
            </a:r>
          </a:p>
          <a:p>
            <a:pPr algn="just"/>
            <a:r>
              <a:rPr lang="nl-NL" dirty="0">
                <a:solidFill>
                  <a:srgbClr val="5E3488"/>
                </a:solidFill>
              </a:rPr>
              <a:t>een heerlijk morgenlicht breekt aan:</a:t>
            </a:r>
          </a:p>
          <a:p>
            <a:pPr algn="just"/>
            <a:r>
              <a:rPr lang="nl-NL" dirty="0">
                <a:solidFill>
                  <a:srgbClr val="5E3488"/>
                </a:solidFill>
              </a:rPr>
              <a:t>de Zoon van God is opgestaan!</a:t>
            </a:r>
          </a:p>
          <a:p>
            <a:pPr algn="just"/>
            <a:endParaRPr lang="nl-NL" dirty="0">
              <a:solidFill>
                <a:srgbClr val="5E3488"/>
              </a:solidFill>
            </a:endParaRPr>
          </a:p>
          <a:p>
            <a:pPr algn="just"/>
            <a:r>
              <a:rPr lang="nl-NL" dirty="0">
                <a:solidFill>
                  <a:srgbClr val="5E3488"/>
                </a:solidFill>
              </a:rPr>
              <a:t>3. Nu jaagt de dood geen angst meer aan,</a:t>
            </a:r>
          </a:p>
          <a:p>
            <a:pPr algn="just"/>
            <a:r>
              <a:rPr lang="nl-NL" dirty="0">
                <a:solidFill>
                  <a:srgbClr val="5E3488"/>
                </a:solidFill>
              </a:rPr>
              <a:t>want alles, alles is voldaan;</a:t>
            </a:r>
          </a:p>
          <a:p>
            <a:pPr algn="just"/>
            <a:r>
              <a:rPr lang="nl-NL" dirty="0">
                <a:solidFill>
                  <a:srgbClr val="5E3488"/>
                </a:solidFill>
              </a:rPr>
              <a:t>die in geloof op Jezus ziet, </a:t>
            </a:r>
          </a:p>
          <a:p>
            <a:pPr algn="just"/>
            <a:r>
              <a:rPr lang="nl-NL" dirty="0">
                <a:solidFill>
                  <a:srgbClr val="5E3488"/>
                </a:solidFill>
              </a:rPr>
              <a:t>die vreest voor dood en helle niet.</a:t>
            </a:r>
          </a:p>
          <a:p>
            <a:pPr algn="just"/>
            <a:endParaRPr lang="nl-NL" dirty="0">
              <a:solidFill>
                <a:srgbClr val="5E3488"/>
              </a:solidFill>
            </a:endParaRPr>
          </a:p>
          <a:p>
            <a:pPr algn="just"/>
            <a:r>
              <a:rPr lang="nl-NL" dirty="0">
                <a:solidFill>
                  <a:srgbClr val="5E3488"/>
                </a:solidFill>
              </a:rPr>
              <a:t>4. Want nu de Heer is opgestaan,</a:t>
            </a:r>
          </a:p>
          <a:p>
            <a:pPr algn="just"/>
            <a:r>
              <a:rPr lang="nl-NL" dirty="0">
                <a:solidFill>
                  <a:srgbClr val="5E3488"/>
                </a:solidFill>
              </a:rPr>
              <a:t>nu vangt het nieuwe leven aan,</a:t>
            </a:r>
          </a:p>
          <a:p>
            <a:pPr algn="just"/>
            <a:r>
              <a:rPr lang="nl-NL" dirty="0">
                <a:solidFill>
                  <a:srgbClr val="5E3488"/>
                </a:solidFill>
              </a:rPr>
              <a:t>een leven door zijn dood bereid,</a:t>
            </a:r>
          </a:p>
          <a:p>
            <a:pPr algn="just"/>
            <a:r>
              <a:rPr lang="nl-NL" dirty="0">
                <a:solidFill>
                  <a:srgbClr val="5E3488"/>
                </a:solidFill>
              </a:rPr>
              <a:t>een leven in zijn heerlijkheid.</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41552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636219"/>
            <a:ext cx="5671930" cy="584775"/>
          </a:xfrm>
          <a:prstGeom prst="rect">
            <a:avLst/>
          </a:prstGeom>
          <a:noFill/>
        </p:spPr>
        <p:txBody>
          <a:bodyPr wrap="square" rtlCol="0">
            <a:spAutoFit/>
          </a:bodyPr>
          <a:lstStyle/>
          <a:p>
            <a:r>
              <a:rPr lang="nl-NL" sz="3200" b="1" dirty="0">
                <a:solidFill>
                  <a:srgbClr val="5E3488"/>
                </a:solidFill>
              </a:rPr>
              <a:t>Zingen</a:t>
            </a: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445719"/>
            <a:ext cx="7906945" cy="2308324"/>
          </a:xfrm>
          <a:prstGeom prst="rect">
            <a:avLst/>
          </a:prstGeom>
          <a:noFill/>
        </p:spPr>
        <p:txBody>
          <a:bodyPr wrap="square" rtlCol="0">
            <a:spAutoFit/>
          </a:bodyPr>
          <a:lstStyle/>
          <a:p>
            <a:r>
              <a:rPr lang="nl-NL" b="1" dirty="0">
                <a:solidFill>
                  <a:srgbClr val="5E3488"/>
                </a:solidFill>
              </a:rPr>
              <a:t>Lofzang van Simeon:2</a:t>
            </a:r>
          </a:p>
          <a:p>
            <a:endParaRPr lang="nl-NL" b="1" dirty="0">
              <a:solidFill>
                <a:srgbClr val="5E3488"/>
              </a:solidFill>
            </a:endParaRPr>
          </a:p>
          <a:p>
            <a:r>
              <a:rPr lang="nl-NL" dirty="0">
                <a:solidFill>
                  <a:srgbClr val="5E3488"/>
                </a:solidFill>
              </a:rPr>
              <a:t>Een licht, zo groot, zo schoon,</a:t>
            </a:r>
          </a:p>
          <a:p>
            <a:r>
              <a:rPr lang="nl-NL" dirty="0">
                <a:solidFill>
                  <a:srgbClr val="5E3488"/>
                </a:solidFill>
              </a:rPr>
              <a:t>Gedaald van 's hemels troon,</a:t>
            </a:r>
          </a:p>
          <a:p>
            <a:r>
              <a:rPr lang="nl-NL" dirty="0">
                <a:solidFill>
                  <a:srgbClr val="5E3488"/>
                </a:solidFill>
              </a:rPr>
              <a:t>Straalt volk bij volk in d' ogen; </a:t>
            </a:r>
          </a:p>
          <a:p>
            <a:r>
              <a:rPr lang="nl-NL" dirty="0">
                <a:solidFill>
                  <a:srgbClr val="5E3488"/>
                </a:solidFill>
              </a:rPr>
              <a:t>Terwijl 't het blind gezicht</a:t>
            </a:r>
          </a:p>
          <a:p>
            <a:r>
              <a:rPr lang="nl-NL" dirty="0">
                <a:solidFill>
                  <a:srgbClr val="5E3488"/>
                </a:solidFill>
              </a:rPr>
              <a:t>Van 't heidendom verlicht,</a:t>
            </a:r>
          </a:p>
          <a:p>
            <a:r>
              <a:rPr lang="nl-NL" dirty="0">
                <a:solidFill>
                  <a:srgbClr val="5E3488"/>
                </a:solidFill>
              </a:rPr>
              <a:t>En </a:t>
            </a:r>
            <a:r>
              <a:rPr lang="nl-NL" dirty="0" err="1">
                <a:solidFill>
                  <a:srgbClr val="5E3488"/>
                </a:solidFill>
              </a:rPr>
              <a:t>Isrel</a:t>
            </a:r>
            <a:r>
              <a:rPr lang="nl-NL" dirty="0">
                <a:solidFill>
                  <a:srgbClr val="5E3488"/>
                </a:solidFill>
              </a:rPr>
              <a:t> zal verhogen..</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754043"/>
            <a:ext cx="2217717" cy="2217717"/>
          </a:xfrm>
          <a:prstGeom prst="rect">
            <a:avLst/>
          </a:prstGeom>
        </p:spPr>
      </p:pic>
    </p:spTree>
    <p:extLst>
      <p:ext uri="{BB962C8B-B14F-4D97-AF65-F5344CB8AC3E}">
        <p14:creationId xmlns:p14="http://schemas.microsoft.com/office/powerpoint/2010/main" val="14841944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43F79BE-0637-A44B-84C1-2251FCDE0EA8}"/>
              </a:ext>
            </a:extLst>
          </p:cNvPr>
          <p:cNvSpPr/>
          <p:nvPr/>
        </p:nvSpPr>
        <p:spPr>
          <a:xfrm>
            <a:off x="0" y="-1"/>
            <a:ext cx="12192000" cy="554470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3022BD73-51A1-4E6C-8BC1-7F34DCC21094}"/>
              </a:ext>
            </a:extLst>
          </p:cNvPr>
          <p:cNvSpPr>
            <a:spLocks noGrp="1"/>
          </p:cNvSpPr>
          <p:nvPr>
            <p:ph type="ctrTitle" idx="4294967295"/>
          </p:nvPr>
        </p:nvSpPr>
        <p:spPr>
          <a:xfrm>
            <a:off x="241713" y="991342"/>
            <a:ext cx="9144000" cy="1192891"/>
          </a:xfrm>
          <a:prstGeom prst="rect">
            <a:avLst/>
          </a:prstGeom>
        </p:spPr>
        <p:txBody>
          <a:bodyPr/>
          <a:lstStyle/>
          <a:p>
            <a:pPr algn="ctr"/>
            <a:r>
              <a:rPr lang="nl-NL" sz="6000" dirty="0">
                <a:latin typeface="Calibri" panose="020F0502020204030204" pitchFamily="34" charset="0"/>
                <a:cs typeface="Calibri" panose="020F0502020204030204" pitchFamily="34" charset="0"/>
              </a:rPr>
              <a:t>Gezegende dagen!</a:t>
            </a:r>
          </a:p>
        </p:txBody>
      </p:sp>
      <p:pic>
        <p:nvPicPr>
          <p:cNvPr id="7" name="Picture 6" descr="Text&#10;&#10;Description automatically generated with medium confidence">
            <a:extLst>
              <a:ext uri="{FF2B5EF4-FFF2-40B4-BE49-F238E27FC236}">
                <a16:creationId xmlns:a16="http://schemas.microsoft.com/office/drawing/2014/main" id="{79E144A8-A2EF-CE4A-B4F0-F56D46956C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4012" y="5730229"/>
            <a:ext cx="3716130" cy="858585"/>
          </a:xfrm>
          <a:prstGeom prst="rect">
            <a:avLst/>
          </a:prstGeom>
        </p:spPr>
      </p:pic>
      <p:sp>
        <p:nvSpPr>
          <p:cNvPr id="8" name="Oval 7">
            <a:extLst>
              <a:ext uri="{FF2B5EF4-FFF2-40B4-BE49-F238E27FC236}">
                <a16:creationId xmlns:a16="http://schemas.microsoft.com/office/drawing/2014/main" id="{E1B453FF-EC1A-6945-A403-44919B3B5190}"/>
              </a:ext>
            </a:extLst>
          </p:cNvPr>
          <p:cNvSpPr/>
          <p:nvPr/>
        </p:nvSpPr>
        <p:spPr>
          <a:xfrm>
            <a:off x="6886462" y="2772349"/>
            <a:ext cx="1192891" cy="1192891"/>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Picture 8" descr="Diagram&#10;&#10;Description automatically generated with medium confidence">
            <a:extLst>
              <a:ext uri="{FF2B5EF4-FFF2-40B4-BE49-F238E27FC236}">
                <a16:creationId xmlns:a16="http://schemas.microsoft.com/office/drawing/2014/main" id="{3F8C9F4C-2E29-8341-AC1C-7FEF765CF2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2425" y="-10327"/>
            <a:ext cx="2217717" cy="2217717"/>
          </a:xfrm>
          <a:prstGeom prst="rect">
            <a:avLst/>
          </a:prstGeom>
        </p:spPr>
      </p:pic>
      <p:pic>
        <p:nvPicPr>
          <p:cNvPr id="5" name="Afbeelding 4" descr="Afbeelding met boom, buiten, megaliet, stof&#10;&#10;Automatisch gegenereerde beschrijving">
            <a:extLst>
              <a:ext uri="{FF2B5EF4-FFF2-40B4-BE49-F238E27FC236}">
                <a16:creationId xmlns:a16="http://schemas.microsoft.com/office/drawing/2014/main" id="{A6C6A188-A287-89CB-95A2-BB92555BE2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1858" y="3175576"/>
            <a:ext cx="6612832" cy="3306416"/>
          </a:xfrm>
          <a:prstGeom prst="rect">
            <a:avLst/>
          </a:prstGeom>
        </p:spPr>
      </p:pic>
      <p:sp>
        <p:nvSpPr>
          <p:cNvPr id="10" name="Tekstvak 18">
            <a:extLst>
              <a:ext uri="{FF2B5EF4-FFF2-40B4-BE49-F238E27FC236}">
                <a16:creationId xmlns:a16="http://schemas.microsoft.com/office/drawing/2014/main" id="{BB23589B-76B1-C10B-58BF-EBCC44DA4593}"/>
              </a:ext>
            </a:extLst>
          </p:cNvPr>
          <p:cNvSpPr txBox="1"/>
          <p:nvPr/>
        </p:nvSpPr>
        <p:spPr>
          <a:xfrm>
            <a:off x="4050056" y="6159521"/>
            <a:ext cx="3869055" cy="25019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nl-NL" sz="800">
                <a:solidFill>
                  <a:srgbClr val="FFFFFF"/>
                </a:solidFill>
                <a:effectLst/>
                <a:latin typeface="Verdana" panose="020B0604030504040204" pitchFamily="34" charset="0"/>
                <a:ea typeface="Calibri" panose="020F0502020204030204" pitchFamily="34" charset="0"/>
                <a:cs typeface="Times New Roman" panose="02020603050405020304" pitchFamily="18" charset="0"/>
              </a:rPr>
              <a:t>© 2023 Watch Tower Bible and Tract Society of Pennsylvania</a:t>
            </a:r>
            <a:r>
              <a:rPr lang="nl-NL" sz="900">
                <a:solidFill>
                  <a:srgbClr val="FFFFFF"/>
                </a:solidFill>
                <a:effectLst/>
                <a:latin typeface="Verdana" panose="020B0604030504040204" pitchFamily="34" charset="0"/>
                <a:ea typeface="Calibri" panose="020F0502020204030204" pitchFamily="34" charset="0"/>
                <a:cs typeface="Times New Roman" panose="02020603050405020304" pitchFamily="18" charset="0"/>
              </a:rPr>
              <a:t>. </a:t>
            </a:r>
            <a:endParaRPr lang="nl-NL" sz="1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5959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6" y="1343341"/>
            <a:ext cx="7746593" cy="584775"/>
          </a:xfrm>
          <a:prstGeom prst="rect">
            <a:avLst/>
          </a:prstGeom>
          <a:noFill/>
        </p:spPr>
        <p:txBody>
          <a:bodyPr wrap="square" rtlCol="0">
            <a:spAutoFit/>
          </a:bodyPr>
          <a:lstStyle/>
          <a:p>
            <a:r>
              <a:rPr lang="nl-NL" sz="3200" b="1" dirty="0">
                <a:solidFill>
                  <a:srgbClr val="5E3488"/>
                </a:solidFill>
              </a:rPr>
              <a:t>Gedicht - Neem de wereld, geef mij Jezus</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343430"/>
            <a:ext cx="7906945" cy="2031325"/>
          </a:xfrm>
          <a:prstGeom prst="rect">
            <a:avLst/>
          </a:prstGeom>
          <a:noFill/>
        </p:spPr>
        <p:txBody>
          <a:bodyPr wrap="square" rtlCol="0">
            <a:spAutoFit/>
          </a:bodyPr>
          <a:lstStyle/>
          <a:p>
            <a:pPr algn="just"/>
            <a:r>
              <a:rPr lang="nl-NL" dirty="0">
                <a:solidFill>
                  <a:srgbClr val="5E3488"/>
                </a:solidFill>
              </a:rPr>
              <a:t>Neem de wereld, geef mij Jezus,</a:t>
            </a:r>
          </a:p>
          <a:p>
            <a:pPr algn="just"/>
            <a:r>
              <a:rPr lang="nl-NL" dirty="0">
                <a:solidFill>
                  <a:srgbClr val="5E3488"/>
                </a:solidFill>
              </a:rPr>
              <a:t>Want in Hem heb ‘k eeuwig licht,</a:t>
            </a:r>
          </a:p>
          <a:p>
            <a:pPr algn="just"/>
            <a:r>
              <a:rPr lang="nl-NL" dirty="0">
                <a:solidFill>
                  <a:srgbClr val="5E3488"/>
                </a:solidFill>
              </a:rPr>
              <a:t>En op ’s levens weg met Jezus</a:t>
            </a:r>
          </a:p>
          <a:p>
            <a:pPr algn="just"/>
            <a:r>
              <a:rPr lang="nl-NL" dirty="0">
                <a:solidFill>
                  <a:srgbClr val="5E3488"/>
                </a:solidFill>
              </a:rPr>
              <a:t>Blijft geen duisternis in ’t zicht.</a:t>
            </a:r>
          </a:p>
          <a:p>
            <a:pPr algn="just"/>
            <a:r>
              <a:rPr lang="nl-NL" dirty="0">
                <a:solidFill>
                  <a:srgbClr val="5E3488"/>
                </a:solidFill>
              </a:rPr>
              <a:t>Fanny </a:t>
            </a:r>
            <a:r>
              <a:rPr lang="nl-NL" dirty="0" err="1">
                <a:solidFill>
                  <a:srgbClr val="5E3488"/>
                </a:solidFill>
              </a:rPr>
              <a:t>Crosby</a:t>
            </a:r>
            <a:r>
              <a:rPr lang="nl-NL" dirty="0">
                <a:solidFill>
                  <a:srgbClr val="5E3488"/>
                </a:solidFill>
              </a:rPr>
              <a:t> (vert. Salomon </a:t>
            </a:r>
            <a:r>
              <a:rPr lang="nl-NL" dirty="0" err="1">
                <a:solidFill>
                  <a:srgbClr val="5E3488"/>
                </a:solidFill>
              </a:rPr>
              <a:t>Bromet</a:t>
            </a:r>
            <a:r>
              <a:rPr lang="nl-NL" dirty="0">
                <a:solidFill>
                  <a:srgbClr val="5E3488"/>
                </a:solidFill>
              </a:rPr>
              <a:t>)</a:t>
            </a:r>
          </a:p>
          <a:p>
            <a:pPr algn="just"/>
            <a:endParaRPr lang="nl-NL" dirty="0">
              <a:solidFill>
                <a:srgbClr val="5E3488"/>
              </a:solidFill>
            </a:endParaRPr>
          </a:p>
          <a:p>
            <a:pPr algn="just"/>
            <a:r>
              <a:rPr lang="nl-NL" dirty="0">
                <a:solidFill>
                  <a:srgbClr val="5E3488"/>
                </a:solidFill>
              </a:rPr>
              <a:t>Zangbundel Joh. de Heer lied 458, couplet 1</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3315897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647920"/>
            <a:ext cx="5671930" cy="584775"/>
          </a:xfrm>
          <a:prstGeom prst="rect">
            <a:avLst/>
          </a:prstGeom>
          <a:noFill/>
        </p:spPr>
        <p:txBody>
          <a:bodyPr wrap="square" rtlCol="0">
            <a:spAutoFit/>
          </a:bodyPr>
          <a:lstStyle/>
          <a:p>
            <a:r>
              <a:rPr lang="nl-NL" sz="3200" b="1" dirty="0">
                <a:solidFill>
                  <a:srgbClr val="5E3488"/>
                </a:solidFill>
              </a:rPr>
              <a:t>Schriftlezing - Lukas 8:1-3</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651340"/>
            <a:ext cx="7906945" cy="2031325"/>
          </a:xfrm>
          <a:prstGeom prst="rect">
            <a:avLst/>
          </a:prstGeom>
          <a:noFill/>
        </p:spPr>
        <p:txBody>
          <a:bodyPr wrap="square" rtlCol="0">
            <a:spAutoFit/>
          </a:bodyPr>
          <a:lstStyle/>
          <a:p>
            <a:pPr algn="just"/>
            <a:r>
              <a:rPr lang="nl-NL" dirty="0">
                <a:solidFill>
                  <a:srgbClr val="5E3488"/>
                </a:solidFill>
              </a:rPr>
              <a:t>1. En het gebeurde daarna dat Hij van stad tot stad en van dorp tot dorp trok en er predikte en het Evangelie van het Koninkrijk van God verkondigde. En de twaalf waren bij Hem,</a:t>
            </a:r>
          </a:p>
          <a:p>
            <a:pPr algn="just"/>
            <a:r>
              <a:rPr lang="nl-NL" dirty="0">
                <a:solidFill>
                  <a:srgbClr val="5E3488"/>
                </a:solidFill>
              </a:rPr>
              <a:t>2. en sommige vrouwen die van boze geesten en ziekten genezen waren, namelijk Maria, die Magdalena genoemd werd, van wie zeven demonen uitgegaan waren,</a:t>
            </a:r>
          </a:p>
          <a:p>
            <a:pPr algn="just"/>
            <a:r>
              <a:rPr lang="nl-NL" dirty="0">
                <a:solidFill>
                  <a:srgbClr val="5E3488"/>
                </a:solidFill>
              </a:rPr>
              <a:t>3. en Johanna, de vrouw van </a:t>
            </a:r>
            <a:r>
              <a:rPr lang="nl-NL" dirty="0" err="1">
                <a:solidFill>
                  <a:srgbClr val="5E3488"/>
                </a:solidFill>
              </a:rPr>
              <a:t>Chusas</a:t>
            </a:r>
            <a:r>
              <a:rPr lang="nl-NL" dirty="0">
                <a:solidFill>
                  <a:srgbClr val="5E3488"/>
                </a:solidFill>
              </a:rPr>
              <a:t>, de rentmeester van Herodes, en Susanna en vele anderen, die Hem dienden uit hun eigen bezittingen.</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21284" y="365447"/>
            <a:ext cx="1738157" cy="1738157"/>
          </a:xfrm>
          <a:prstGeom prst="rect">
            <a:avLst/>
          </a:prstGeom>
        </p:spPr>
      </p:pic>
    </p:spTree>
    <p:extLst>
      <p:ext uri="{BB962C8B-B14F-4D97-AF65-F5344CB8AC3E}">
        <p14:creationId xmlns:p14="http://schemas.microsoft.com/office/powerpoint/2010/main" val="2851250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079598" y="1986420"/>
            <a:ext cx="5671930" cy="584775"/>
          </a:xfrm>
          <a:prstGeom prst="rect">
            <a:avLst/>
          </a:prstGeom>
          <a:noFill/>
        </p:spPr>
        <p:txBody>
          <a:bodyPr wrap="square" rtlCol="0">
            <a:spAutoFit/>
          </a:bodyPr>
          <a:lstStyle/>
          <a:p>
            <a:r>
              <a:rPr lang="nl-NL" sz="3200" b="1" dirty="0">
                <a:solidFill>
                  <a:srgbClr val="F7B206"/>
                </a:solidFill>
              </a:rPr>
              <a:t>Stem</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066060" y="2915793"/>
            <a:ext cx="7906945" cy="1200329"/>
          </a:xfrm>
          <a:prstGeom prst="rect">
            <a:avLst/>
          </a:prstGeom>
          <a:noFill/>
        </p:spPr>
        <p:txBody>
          <a:bodyPr wrap="square" rtlCol="0">
            <a:spAutoFit/>
          </a:bodyPr>
          <a:lstStyle/>
          <a:p>
            <a:r>
              <a:rPr lang="nl-NL" dirty="0">
                <a:solidFill>
                  <a:schemeClr val="bg1"/>
                </a:solidFill>
              </a:rPr>
              <a:t>Als Jezus de duivelen uitwerpt, verdwijnt het duister en in plaats daarvan komt de Heilige Geest in Maria wonen en verlicht haar leven. Ze wordt een </a:t>
            </a:r>
            <a:r>
              <a:rPr lang="nl-NL" dirty="0" err="1">
                <a:solidFill>
                  <a:schemeClr val="bg1"/>
                </a:solidFill>
              </a:rPr>
              <a:t>discipelin</a:t>
            </a:r>
            <a:r>
              <a:rPr lang="nl-NL" dirty="0">
                <a:solidFill>
                  <a:schemeClr val="bg1"/>
                </a:solidFill>
              </a:rPr>
              <a:t> en gelooft dat Jezus de beloofde Messias is. Al haar rijkdom gebruikt ze om Jezus te dienen terwijl ze Hem volgt. </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4" name="Oval 4">
            <a:extLst>
              <a:ext uri="{FF2B5EF4-FFF2-40B4-BE49-F238E27FC236}">
                <a16:creationId xmlns:a16="http://schemas.microsoft.com/office/drawing/2014/main" id="{BC814EF6-3516-6EBD-5399-FB726C86E6D2}"/>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670589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51344"/>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037960" y="1819562"/>
            <a:ext cx="7015073" cy="584775"/>
          </a:xfrm>
          <a:prstGeom prst="rect">
            <a:avLst/>
          </a:prstGeom>
          <a:noFill/>
        </p:spPr>
        <p:txBody>
          <a:bodyPr wrap="square" rtlCol="0">
            <a:spAutoFit/>
          </a:bodyPr>
          <a:lstStyle/>
          <a:p>
            <a:r>
              <a:rPr lang="nl-NL" sz="3200" b="1" dirty="0">
                <a:solidFill>
                  <a:srgbClr val="5E3488"/>
                </a:solidFill>
              </a:rPr>
              <a:t>Zingen - Weerklank 267:1, 2, 4 en 5</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037960" y="2709137"/>
            <a:ext cx="4055475" cy="2862322"/>
          </a:xfrm>
          <a:prstGeom prst="rect">
            <a:avLst/>
          </a:prstGeom>
          <a:noFill/>
        </p:spPr>
        <p:txBody>
          <a:bodyPr wrap="square" rtlCol="0">
            <a:spAutoFit/>
          </a:bodyPr>
          <a:lstStyle/>
          <a:p>
            <a:pPr algn="just"/>
            <a:r>
              <a:rPr lang="nl-NL" dirty="0">
                <a:solidFill>
                  <a:srgbClr val="5E3488"/>
                </a:solidFill>
              </a:rPr>
              <a:t>Neem mijn leven, laat het, Heer,</a:t>
            </a:r>
          </a:p>
          <a:p>
            <a:pPr algn="just"/>
            <a:r>
              <a:rPr lang="nl-NL" dirty="0">
                <a:solidFill>
                  <a:srgbClr val="5E3488"/>
                </a:solidFill>
              </a:rPr>
              <a:t>toegewijd zijn aan uw eer.</a:t>
            </a:r>
          </a:p>
          <a:p>
            <a:pPr algn="just"/>
            <a:r>
              <a:rPr lang="nl-NL" dirty="0">
                <a:solidFill>
                  <a:srgbClr val="5E3488"/>
                </a:solidFill>
              </a:rPr>
              <a:t>Maak mijn uren en mijn tijd</a:t>
            </a:r>
          </a:p>
          <a:p>
            <a:pPr algn="just"/>
            <a:r>
              <a:rPr lang="nl-NL" dirty="0">
                <a:solidFill>
                  <a:srgbClr val="5E3488"/>
                </a:solidFill>
              </a:rPr>
              <a:t>tot uw lof en dienst bereid.</a:t>
            </a:r>
          </a:p>
          <a:p>
            <a:pPr algn="just"/>
            <a:endParaRPr lang="nl-NL" dirty="0">
              <a:solidFill>
                <a:srgbClr val="5E3488"/>
              </a:solidFill>
            </a:endParaRPr>
          </a:p>
          <a:p>
            <a:pPr algn="just"/>
            <a:r>
              <a:rPr lang="nl-NL" dirty="0">
                <a:solidFill>
                  <a:srgbClr val="5E3488"/>
                </a:solidFill>
              </a:rPr>
              <a:t>Neem mijn handen, maak ze sterk,</a:t>
            </a:r>
          </a:p>
          <a:p>
            <a:pPr algn="just"/>
            <a:r>
              <a:rPr lang="nl-NL" dirty="0">
                <a:solidFill>
                  <a:srgbClr val="5E3488"/>
                </a:solidFill>
              </a:rPr>
              <a:t>trouw en vaardig tot uw werk.</a:t>
            </a:r>
          </a:p>
          <a:p>
            <a:pPr algn="just"/>
            <a:r>
              <a:rPr lang="nl-NL" dirty="0">
                <a:solidFill>
                  <a:srgbClr val="5E3488"/>
                </a:solidFill>
              </a:rPr>
              <a:t>Maak dat ik mijn voeten zet</a:t>
            </a:r>
          </a:p>
          <a:p>
            <a:pPr algn="just"/>
            <a:r>
              <a:rPr lang="nl-NL" dirty="0">
                <a:solidFill>
                  <a:srgbClr val="5E3488"/>
                </a:solidFill>
              </a:rPr>
              <a:t>op de wegen van uw wet.</a:t>
            </a:r>
          </a:p>
          <a:p>
            <a:pPr algn="just"/>
            <a:endParaRPr lang="nl-NL"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
        <p:nvSpPr>
          <p:cNvPr id="2" name="TextBox 6">
            <a:extLst>
              <a:ext uri="{FF2B5EF4-FFF2-40B4-BE49-F238E27FC236}">
                <a16:creationId xmlns:a16="http://schemas.microsoft.com/office/drawing/2014/main" id="{8C65BAD6-C96E-26B5-96DD-F125B2E81894}"/>
              </a:ext>
            </a:extLst>
          </p:cNvPr>
          <p:cNvSpPr txBox="1"/>
          <p:nvPr/>
        </p:nvSpPr>
        <p:spPr>
          <a:xfrm>
            <a:off x="5093435" y="2404337"/>
            <a:ext cx="4055475" cy="2862322"/>
          </a:xfrm>
          <a:prstGeom prst="rect">
            <a:avLst/>
          </a:prstGeom>
          <a:noFill/>
        </p:spPr>
        <p:txBody>
          <a:bodyPr wrap="square" rtlCol="0">
            <a:spAutoFit/>
          </a:bodyPr>
          <a:lstStyle/>
          <a:p>
            <a:pPr algn="just"/>
            <a:endParaRPr lang="nl-NL" dirty="0">
              <a:solidFill>
                <a:srgbClr val="5E3488"/>
              </a:solidFill>
            </a:endParaRPr>
          </a:p>
          <a:p>
            <a:pPr algn="just"/>
            <a:r>
              <a:rPr lang="nl-NL" dirty="0">
                <a:solidFill>
                  <a:srgbClr val="5E3488"/>
                </a:solidFill>
              </a:rPr>
              <a:t>Neem mijn zilver en mijn goud,</a:t>
            </a:r>
          </a:p>
          <a:p>
            <a:pPr algn="just"/>
            <a:r>
              <a:rPr lang="nl-NL" dirty="0">
                <a:solidFill>
                  <a:srgbClr val="5E3488"/>
                </a:solidFill>
              </a:rPr>
              <a:t>dat ik niets aan U onthoud.</a:t>
            </a:r>
          </a:p>
          <a:p>
            <a:pPr algn="just"/>
            <a:r>
              <a:rPr lang="nl-NL" dirty="0">
                <a:solidFill>
                  <a:srgbClr val="5E3488"/>
                </a:solidFill>
              </a:rPr>
              <a:t>Maak mijn kracht en mijn verstand</a:t>
            </a:r>
          </a:p>
          <a:p>
            <a:pPr algn="just"/>
            <a:r>
              <a:rPr lang="nl-NL" dirty="0">
                <a:solidFill>
                  <a:srgbClr val="5E3488"/>
                </a:solidFill>
              </a:rPr>
              <a:t>tot een werktuig in uw hand.</a:t>
            </a:r>
          </a:p>
          <a:p>
            <a:pPr algn="just"/>
            <a:endParaRPr lang="nl-NL" dirty="0">
              <a:solidFill>
                <a:srgbClr val="5E3488"/>
              </a:solidFill>
            </a:endParaRPr>
          </a:p>
          <a:p>
            <a:pPr algn="just"/>
            <a:r>
              <a:rPr lang="nl-NL" dirty="0">
                <a:solidFill>
                  <a:srgbClr val="5E3488"/>
                </a:solidFill>
              </a:rPr>
              <a:t>Neem mijn wil en maak hem vrij,</a:t>
            </a:r>
          </a:p>
          <a:p>
            <a:pPr algn="just"/>
            <a:r>
              <a:rPr lang="nl-NL" dirty="0">
                <a:solidFill>
                  <a:srgbClr val="5E3488"/>
                </a:solidFill>
              </a:rPr>
              <a:t>dat hij U geheiligd zij.</a:t>
            </a:r>
          </a:p>
          <a:p>
            <a:pPr algn="just"/>
            <a:r>
              <a:rPr lang="nl-NL" dirty="0">
                <a:solidFill>
                  <a:srgbClr val="5E3488"/>
                </a:solidFill>
              </a:rPr>
              <a:t>Maak mijn hart tot uwe troon, </a:t>
            </a:r>
          </a:p>
          <a:p>
            <a:pPr algn="just"/>
            <a:r>
              <a:rPr lang="nl-NL" dirty="0">
                <a:solidFill>
                  <a:srgbClr val="5E3488"/>
                </a:solidFill>
              </a:rPr>
              <a:t>dat uw </a:t>
            </a:r>
            <a:r>
              <a:rPr lang="nl-NL" dirty="0" err="1">
                <a:solidFill>
                  <a:srgbClr val="5E3488"/>
                </a:solidFill>
              </a:rPr>
              <a:t>Heil'ge</a:t>
            </a:r>
            <a:r>
              <a:rPr lang="nl-NL" dirty="0">
                <a:solidFill>
                  <a:srgbClr val="5E3488"/>
                </a:solidFill>
              </a:rPr>
              <a:t> Geest er woon'.</a:t>
            </a:r>
          </a:p>
        </p:txBody>
      </p:sp>
    </p:spTree>
    <p:extLst>
      <p:ext uri="{BB962C8B-B14F-4D97-AF65-F5344CB8AC3E}">
        <p14:creationId xmlns:p14="http://schemas.microsoft.com/office/powerpoint/2010/main" val="1202336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252873" y="2289576"/>
            <a:ext cx="5671930" cy="584775"/>
          </a:xfrm>
          <a:prstGeom prst="rect">
            <a:avLst/>
          </a:prstGeom>
          <a:noFill/>
        </p:spPr>
        <p:txBody>
          <a:bodyPr wrap="square" rtlCol="0">
            <a:spAutoFit/>
          </a:bodyPr>
          <a:lstStyle/>
          <a:p>
            <a:r>
              <a:rPr lang="nl-NL" sz="3200" b="1" dirty="0">
                <a:solidFill>
                  <a:srgbClr val="F7B206"/>
                </a:solidFill>
              </a:rPr>
              <a:t>Stem</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252873" y="3263250"/>
            <a:ext cx="7906945" cy="646331"/>
          </a:xfrm>
          <a:prstGeom prst="rect">
            <a:avLst/>
          </a:prstGeom>
          <a:noFill/>
        </p:spPr>
        <p:txBody>
          <a:bodyPr wrap="square" rtlCol="0">
            <a:spAutoFit/>
          </a:bodyPr>
          <a:lstStyle/>
          <a:p>
            <a:r>
              <a:rPr lang="nl-NL" dirty="0">
                <a:solidFill>
                  <a:schemeClr val="bg1"/>
                </a:solidFill>
              </a:rPr>
              <a:t>Verschillende keren heeft Jezus tijdens Zijn rondgang Zijn volgelingen voorbereid op Zijn lijden en sterven, maar ook op Zijn opstanding uit de dood. </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3" name="Oval 4">
            <a:extLst>
              <a:ext uri="{FF2B5EF4-FFF2-40B4-BE49-F238E27FC236}">
                <a16:creationId xmlns:a16="http://schemas.microsoft.com/office/drawing/2014/main" id="{6D8190ED-1101-B506-D768-305D94633660}"/>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45731243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07A4627FDC40543A5A7A69E05BB9EB1" ma:contentTypeVersion="9" ma:contentTypeDescription="Een nieuw document maken." ma:contentTypeScope="" ma:versionID="20afe44b65edc826c1238d9e501c8493">
  <xsd:schema xmlns:xsd="http://www.w3.org/2001/XMLSchema" xmlns:xs="http://www.w3.org/2001/XMLSchema" xmlns:p="http://schemas.microsoft.com/office/2006/metadata/properties" xmlns:ns2="99862371-5080-44aa-b01b-305c7be02d58" xmlns:ns3="3be71d07-92d2-4384-8edd-1b42a84bcedf" targetNamespace="http://schemas.microsoft.com/office/2006/metadata/properties" ma:root="true" ma:fieldsID="c1f33ec5de62a6ef9f98938cb2a714ba" ns2:_="" ns3:_="">
    <xsd:import namespace="99862371-5080-44aa-b01b-305c7be02d58"/>
    <xsd:import namespace="3be71d07-92d2-4384-8edd-1b42a84bced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862371-5080-44aa-b01b-305c7be02d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e71d07-92d2-4384-8edd-1b42a84bcedf"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ED71E93-7281-4E11-A402-14F2984C1AE3}">
  <ds:schemaRefs>
    <ds:schemaRef ds:uri="http://schemas.microsoft.com/sharepoint/v3/contenttype/forms"/>
  </ds:schemaRefs>
</ds:datastoreItem>
</file>

<file path=customXml/itemProps2.xml><?xml version="1.0" encoding="utf-8"?>
<ds:datastoreItem xmlns:ds="http://schemas.openxmlformats.org/officeDocument/2006/customXml" ds:itemID="{E71C8F55-6ABE-4D9D-9EC8-197EEBBF58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862371-5080-44aa-b01b-305c7be02d58"/>
    <ds:schemaRef ds:uri="3be71d07-92d2-4384-8edd-1b42a84bce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30689F-78F2-49C6-9CF9-B9680A27FDF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358</TotalTime>
  <Words>3578</Words>
  <Application>Microsoft Office PowerPoint</Application>
  <PresentationFormat>Breedbeeld</PresentationFormat>
  <Paragraphs>313</Paragraphs>
  <Slides>40</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40</vt:i4>
      </vt:variant>
    </vt:vector>
  </HeadingPairs>
  <TitlesOfParts>
    <vt:vector size="46" baseType="lpstr">
      <vt:lpstr>Abadi</vt:lpstr>
      <vt:lpstr>Arial</vt:lpstr>
      <vt:lpstr>Bahnschrift Light</vt:lpstr>
      <vt:lpstr>Calibri</vt:lpstr>
      <vt:lpstr>Verdana</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Gezegende dagen!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dc:title>
  <dc:creator>Anne-Wil de Koeijer</dc:creator>
  <cp:lastModifiedBy>Anne-Wil de Koeijer</cp:lastModifiedBy>
  <cp:revision>28</cp:revision>
  <dcterms:created xsi:type="dcterms:W3CDTF">2020-08-19T17:31:08Z</dcterms:created>
  <dcterms:modified xsi:type="dcterms:W3CDTF">2023-01-18T19:54:27Z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0x010100207A4627FDC40543A5A7A69E05BB9EB1</vt:lpwstr>
  </property>
</Properties>
</file>